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(30s): Medicare patients walk away from prescriptions they could get help with — not because programs don't exist, but because nobody at the counter has time to check five programs with five rule books. This extension does that check in about a minute, on top of the EHR. Before we start: this is affordability navigation only. It never suggests changing a medication, and every result is a preliminary screen that gets verified with the actual program.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technical audiences (60s): four layers, cleanly separated. The content script only reads a page when the user clicks Capture — no passive collection. The rules engine is pure TypeScript with 20 unit tests and no UI imports, so it could run server-side unchanged. Punchline: programs are JSON config — show the Settings screen's rule editor if asked. Skip this slide for non-technical audiences.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this slide slowly — it's what lets a healthcare audience relax. The four disclaimers aren't fine print; they're rendered on every screen and baked into every generated document. If asked why no manufacturer copay cards: federal anti-kickback rules prohibit them for Medicare patients; the tool only surfaces independent charitable foundations, and labels that reasoning right in the results.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(30s): 'Recap — from an $88 shrug at the counter to a ranked, explainable action plan in about a minute. The rules are plain JSON: adding your state is a config change, not a code change. What it's not: not medical advice, never touches the prescription, preliminary until verified, and fake data only until real security controls exist. Questions?' Q&amp;A cheat sheet lives in demo/DEMO_SCRIPT.md.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pain: the $88.40 copay is the demo patient's real number on the next screen. Programs exist but checking five rule books at the counter never happens. Set guardrails early (right column): screening assistant, not clinical decision support; results preliminary; MVP uses fake data only. Saying this up front buys trust for the rest of the demo.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SCENE 1 (30s): 'Here's our pharmacy technician's view — a training EHR with fake data. Dorothy Nakamura, 74, Medicare Part D, Pennsylvania. Look at her med list: Xarelto, $88.40 out of pocket every month, flagged high out-of-pocket. Normally this is where someone shrugs: that's what your plan charges.' SETUP (do before presenting): 1) npm run dev  2) chrome://extensions → Load unpacked → dist/  3) open localhost:5173/demo/sample-patient-page.html  4) backup: seeded case 'Margaret Chen' demos steps 2–5 if capture misbehaves.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spine of the demo and the product. The UI itself is numbered exactly like this slide — a stepper on every screen, buttons labeled 'Continue to Step 3', completed steps turn green and stay clickable. Each following slide is one of these five circles.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1 (45s): Click the Xarelto row (highlights amber), open the extension, read the popup's numbered instructions aloud, hit Capture. The intake form opens pre-filled. Say: 'The extension reads the page — patient, plan, the selected drug, the copay, her pharmacy — and drops it into an editable form. Note the banner telling me to review it. Nothing has left the browser.' While scrolling: income and household size are empty — the EHR doesn't know them. Leave them empty deliberately and click Continue to Step 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2 (30s): 'What do we actually know? Everything required is green. But income and household size are optional and missing — the tool tells me income-based programs can't be determined without them. I could stop and ask Dorothy, but let's run with what we have, because that's what real intake looks like.' Click Continue to Step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3 (60s + 45s unlock): Scroll results. 'Top: an independent charitable copay foundation, roughly $79 per fill. Note it says INDEPENDENT — manufacturer copay cards are illegal for Medicare patients, so only Medicare-safe options are surfaced. M3P is eligible too: no discount, but monthly payments. Extra Help and PACE say NEEDS MORE INFORMATION — not no. The tool won't guess about income it doesn't have. Every card shows which rules passed and failed.' THE UNLOCK: click step 1 in the stepper, add income 22,000 and household 1 ('about 140% of the federal poverty level'), re-run. 'Extra Help flips to potentially eligible — the big one, it's federal and also cuts her premium. PACE flips too. Two more doors, one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4 (30s): 'The recommendation turns results into a plan: best option first, estimated savings, the exact next steps, which forms Dorothy needs, and whether she herself has to act. The combined ceiling is labeled as an upper bound because programs generally don't stack.' Click Continue to Step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5 (45s): Flip the three tabs. 'A plain-language handout for Dorothy — what we found, what she needs to bring, what happens next. A provider note for the chart. A pharmacy note that explicitly says dispense as written, no medication change requested. Copy, print, done. The case is saved locally for follow-up.'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6364A"/>
        </a:solidFill>
      </p:bgPr>
    </p:bg>
    <p:spTree>
      <p:nvGrpSpPr>
        <p:cNvPr id="1" name=""/>
        <p:cNvGrpSpPr/>
        <p:nvPr/>
      </p:nvGrpSpPr>
      <p:grpSpPr>
        <a:xfrm>
          <a:off x="0" y="0"/>
          <a:ext cx="0" cy="0"/>
          <a:chOff x="0" y="0"/>
          <a:chExt cx="0" cy="0"/>
        </a:xfrm>
      </p:grpSpPr>
      <p:sp>
        <p:nvSpPr>
          <p:cNvPr id="2" name="Text 0"/>
          <p:cNvSpPr/>
          <p:nvPr/>
        </p:nvSpPr>
        <p:spPr>
          <a:xfrm>
            <a:off x="640080" y="685800"/>
            <a:ext cx="5486400" cy="274320"/>
          </a:xfrm>
          <a:prstGeom prst="rect">
            <a:avLst/>
          </a:prstGeom>
          <a:noFill/>
          <a:ln/>
        </p:spPr>
        <p:txBody>
          <a:bodyPr wrap="square" lIns="0" tIns="0" rIns="0" bIns="0" rtlCol="0" anchor="ctr"/>
          <a:lstStyle/>
          <a:p>
            <a:pPr indent="0" marL="0">
              <a:buNone/>
            </a:pPr>
            <a:r>
              <a:rPr lang="en-US" sz="1200" b="1" spc="300" kern="0" dirty="0">
                <a:solidFill>
                  <a:srgbClr val="02C39A"/>
                </a:solidFill>
                <a:latin typeface="Calibri" pitchFamily="34" charset="0"/>
                <a:ea typeface="Calibri" pitchFamily="34" charset="-122"/>
                <a:cs typeface="Calibri" pitchFamily="34" charset="-120"/>
              </a:rPr>
              <a:t>PRODUCT DEMO · MVP · FAKE DATA ONLY</a:t>
            </a:r>
            <a:endParaRPr lang="en-US" sz="1200" dirty="0"/>
          </a:p>
        </p:txBody>
      </p:sp>
      <p:sp>
        <p:nvSpPr>
          <p:cNvPr id="3" name="Text 1"/>
          <p:cNvSpPr/>
          <p:nvPr/>
        </p:nvSpPr>
        <p:spPr>
          <a:xfrm>
            <a:off x="640080" y="1051560"/>
            <a:ext cx="5852160" cy="1737360"/>
          </a:xfrm>
          <a:prstGeom prst="rect">
            <a:avLst/>
          </a:prstGeom>
          <a:noFill/>
          <a:ln/>
        </p:spPr>
        <p:txBody>
          <a:bodyPr wrap="square" lIns="0" tIns="0" rIns="0" bIns="0" rtlCol="0" anchor="ctr"/>
          <a:lstStyle/>
          <a:p>
            <a:pPr indent="0" marL="0">
              <a:lnSpc>
                <a:spcPts val="5000"/>
              </a:lnSpc>
              <a:buNone/>
            </a:pPr>
            <a:r>
              <a:rPr lang="en-US" sz="4400" b="1" dirty="0">
                <a:solidFill>
                  <a:srgbClr val="FFFFFF"/>
                </a:solidFill>
                <a:latin typeface="Cambria" pitchFamily="34" charset="0"/>
                <a:ea typeface="Cambria" pitchFamily="34" charset="-122"/>
                <a:cs typeface="Cambria" pitchFamily="34" charset="-120"/>
              </a:rPr>
              <a:t>Medicare Rx</a:t>
            </a:r>
            <a:endParaRPr lang="en-US" sz="4400" dirty="0"/>
          </a:p>
          <a:p>
            <a:pPr indent="0" marL="0">
              <a:lnSpc>
                <a:spcPts val="5000"/>
              </a:lnSpc>
              <a:buNone/>
            </a:pPr>
            <a:r>
              <a:rPr lang="en-US" sz="4400" b="1" dirty="0">
                <a:solidFill>
                  <a:srgbClr val="FFFFFF"/>
                </a:solidFill>
                <a:latin typeface="Cambria" pitchFamily="34" charset="0"/>
                <a:ea typeface="Cambria" pitchFamily="34" charset="-122"/>
                <a:cs typeface="Cambria" pitchFamily="34" charset="-120"/>
              </a:rPr>
              <a:t>Affordability Navigator</a:t>
            </a:r>
            <a:endParaRPr lang="en-US" sz="4400" dirty="0"/>
          </a:p>
        </p:txBody>
      </p:sp>
      <p:sp>
        <p:nvSpPr>
          <p:cNvPr id="4" name="Text 2"/>
          <p:cNvSpPr/>
          <p:nvPr/>
        </p:nvSpPr>
        <p:spPr>
          <a:xfrm>
            <a:off x="640080" y="2926080"/>
            <a:ext cx="5394960" cy="822960"/>
          </a:xfrm>
          <a:prstGeom prst="rect">
            <a:avLst/>
          </a:prstGeom>
          <a:noFill/>
          <a:ln/>
        </p:spPr>
        <p:txBody>
          <a:bodyPr wrap="square" lIns="0" tIns="0" rIns="0" bIns="0" rtlCol="0" anchor="ctr"/>
          <a:lstStyle/>
          <a:p>
            <a:pPr indent="0" marL="0">
              <a:buNone/>
            </a:pPr>
            <a:r>
              <a:rPr lang="en-US" sz="1600" dirty="0">
                <a:solidFill>
                  <a:srgbClr val="BFE3E0"/>
                </a:solidFill>
                <a:latin typeface="Calibri" pitchFamily="34" charset="0"/>
                <a:ea typeface="Calibri" pitchFamily="34" charset="-122"/>
                <a:cs typeface="Calibri" pitchFamily="34" charset="-120"/>
              </a:rPr>
              <a:t>A Chrome extension that finds prescription payment help for Medicare patients — in five guided steps, right on top of the EHR.</a:t>
            </a:r>
            <a:endParaRPr lang="en-US" sz="1600" dirty="0"/>
          </a:p>
        </p:txBody>
      </p:sp>
      <p:sp>
        <p:nvSpPr>
          <p:cNvPr id="5" name="Text 3"/>
          <p:cNvSpPr/>
          <p:nvPr/>
        </p:nvSpPr>
        <p:spPr>
          <a:xfrm>
            <a:off x="640080" y="4343400"/>
            <a:ext cx="5394960" cy="548640"/>
          </a:xfrm>
          <a:prstGeom prst="rect">
            <a:avLst/>
          </a:prstGeom>
          <a:noFill/>
          <a:ln/>
        </p:spPr>
        <p:txBody>
          <a:bodyPr wrap="square" lIns="0" tIns="0" rIns="0" bIns="0" rtlCol="0" anchor="ctr"/>
          <a:lstStyle/>
          <a:p>
            <a:pPr indent="0" marL="0">
              <a:buNone/>
            </a:pPr>
            <a:r>
              <a:rPr lang="en-US" sz="1100" i="1" dirty="0">
                <a:solidFill>
                  <a:srgbClr val="7FA9B8"/>
                </a:solidFill>
                <a:latin typeface="Calibri" pitchFamily="34" charset="0"/>
                <a:ea typeface="Calibri" pitchFamily="34" charset="-122"/>
                <a:cs typeface="Calibri" pitchFamily="34" charset="-120"/>
              </a:rPr>
              <a:t>Affordability navigation only — not medical advice. Preliminary screening; every result must be verified.</a:t>
            </a:r>
            <a:endParaRPr lang="en-US" sz="1100" dirty="0"/>
          </a:p>
        </p:txBody>
      </p:sp>
      <p:sp>
        <p:nvSpPr>
          <p:cNvPr id="6" name="Shape 4"/>
          <p:cNvSpPr/>
          <p:nvPr/>
        </p:nvSpPr>
        <p:spPr>
          <a:xfrm>
            <a:off x="6949440" y="1298448"/>
            <a:ext cx="0" cy="329184"/>
          </a:xfrm>
          <a:prstGeom prst="line">
            <a:avLst/>
          </a:prstGeom>
          <a:noFill/>
          <a:ln w="25400">
            <a:solidFill>
              <a:srgbClr val="00A896"/>
            </a:solidFill>
            <a:prstDash val="solid"/>
          </a:ln>
        </p:spPr>
      </p:sp>
      <p:sp>
        <p:nvSpPr>
          <p:cNvPr id="7" name="Shape 5"/>
          <p:cNvSpPr/>
          <p:nvPr/>
        </p:nvSpPr>
        <p:spPr>
          <a:xfrm>
            <a:off x="6711696" y="822960"/>
            <a:ext cx="475488" cy="475488"/>
          </a:xfrm>
          <a:prstGeom prst="ellipse">
            <a:avLst/>
          </a:prstGeom>
          <a:solidFill>
            <a:srgbClr val="028090"/>
          </a:solidFill>
          <a:ln/>
        </p:spPr>
      </p:sp>
      <p:sp>
        <p:nvSpPr>
          <p:cNvPr id="8" name="Text 6"/>
          <p:cNvSpPr/>
          <p:nvPr/>
        </p:nvSpPr>
        <p:spPr>
          <a:xfrm>
            <a:off x="6711696" y="811987"/>
            <a:ext cx="475488" cy="475488"/>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9" name="Text 7"/>
          <p:cNvSpPr/>
          <p:nvPr/>
        </p:nvSpPr>
        <p:spPr>
          <a:xfrm>
            <a:off x="7360920" y="877824"/>
            <a:ext cx="164592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Capture</a:t>
            </a:r>
            <a:endParaRPr lang="en-US" sz="1500" dirty="0"/>
          </a:p>
        </p:txBody>
      </p:sp>
      <p:sp>
        <p:nvSpPr>
          <p:cNvPr id="10" name="Shape 8"/>
          <p:cNvSpPr/>
          <p:nvPr/>
        </p:nvSpPr>
        <p:spPr>
          <a:xfrm>
            <a:off x="6949440" y="2084832"/>
            <a:ext cx="0" cy="329184"/>
          </a:xfrm>
          <a:prstGeom prst="line">
            <a:avLst/>
          </a:prstGeom>
          <a:noFill/>
          <a:ln w="25400">
            <a:solidFill>
              <a:srgbClr val="00A896"/>
            </a:solidFill>
            <a:prstDash val="solid"/>
          </a:ln>
        </p:spPr>
      </p:sp>
      <p:sp>
        <p:nvSpPr>
          <p:cNvPr id="11" name="Shape 9"/>
          <p:cNvSpPr/>
          <p:nvPr/>
        </p:nvSpPr>
        <p:spPr>
          <a:xfrm>
            <a:off x="6711696" y="1609344"/>
            <a:ext cx="475488" cy="475488"/>
          </a:xfrm>
          <a:prstGeom prst="ellipse">
            <a:avLst/>
          </a:prstGeom>
          <a:solidFill>
            <a:srgbClr val="00A896"/>
          </a:solidFill>
          <a:ln/>
        </p:spPr>
      </p:sp>
      <p:sp>
        <p:nvSpPr>
          <p:cNvPr id="12" name="Text 10"/>
          <p:cNvSpPr/>
          <p:nvPr/>
        </p:nvSpPr>
        <p:spPr>
          <a:xfrm>
            <a:off x="6711696" y="1598371"/>
            <a:ext cx="475488" cy="475488"/>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3" name="Text 11"/>
          <p:cNvSpPr/>
          <p:nvPr/>
        </p:nvSpPr>
        <p:spPr>
          <a:xfrm>
            <a:off x="7360920" y="1664208"/>
            <a:ext cx="164592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Checklist</a:t>
            </a:r>
            <a:endParaRPr lang="en-US" sz="1500" dirty="0"/>
          </a:p>
        </p:txBody>
      </p:sp>
      <p:sp>
        <p:nvSpPr>
          <p:cNvPr id="14" name="Shape 12"/>
          <p:cNvSpPr/>
          <p:nvPr/>
        </p:nvSpPr>
        <p:spPr>
          <a:xfrm>
            <a:off x="6949440" y="2871216"/>
            <a:ext cx="0" cy="329184"/>
          </a:xfrm>
          <a:prstGeom prst="line">
            <a:avLst/>
          </a:prstGeom>
          <a:noFill/>
          <a:ln w="25400">
            <a:solidFill>
              <a:srgbClr val="00A896"/>
            </a:solidFill>
            <a:prstDash val="solid"/>
          </a:ln>
        </p:spPr>
      </p:sp>
      <p:sp>
        <p:nvSpPr>
          <p:cNvPr id="15" name="Shape 13"/>
          <p:cNvSpPr/>
          <p:nvPr/>
        </p:nvSpPr>
        <p:spPr>
          <a:xfrm>
            <a:off x="6711696" y="2395728"/>
            <a:ext cx="475488" cy="475488"/>
          </a:xfrm>
          <a:prstGeom prst="ellipse">
            <a:avLst/>
          </a:prstGeom>
          <a:solidFill>
            <a:srgbClr val="028090"/>
          </a:solidFill>
          <a:ln/>
        </p:spPr>
      </p:sp>
      <p:sp>
        <p:nvSpPr>
          <p:cNvPr id="16" name="Text 14"/>
          <p:cNvSpPr/>
          <p:nvPr/>
        </p:nvSpPr>
        <p:spPr>
          <a:xfrm>
            <a:off x="6711696" y="2384755"/>
            <a:ext cx="475488" cy="475488"/>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7" name="Text 15"/>
          <p:cNvSpPr/>
          <p:nvPr/>
        </p:nvSpPr>
        <p:spPr>
          <a:xfrm>
            <a:off x="7360920" y="2450592"/>
            <a:ext cx="164592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Check</a:t>
            </a:r>
            <a:endParaRPr lang="en-US" sz="1500" dirty="0"/>
          </a:p>
        </p:txBody>
      </p:sp>
      <p:sp>
        <p:nvSpPr>
          <p:cNvPr id="18" name="Shape 16"/>
          <p:cNvSpPr/>
          <p:nvPr/>
        </p:nvSpPr>
        <p:spPr>
          <a:xfrm>
            <a:off x="6949440" y="3657600"/>
            <a:ext cx="0" cy="329184"/>
          </a:xfrm>
          <a:prstGeom prst="line">
            <a:avLst/>
          </a:prstGeom>
          <a:noFill/>
          <a:ln w="25400">
            <a:solidFill>
              <a:srgbClr val="00A896"/>
            </a:solidFill>
            <a:prstDash val="solid"/>
          </a:ln>
        </p:spPr>
      </p:sp>
      <p:sp>
        <p:nvSpPr>
          <p:cNvPr id="19" name="Shape 17"/>
          <p:cNvSpPr/>
          <p:nvPr/>
        </p:nvSpPr>
        <p:spPr>
          <a:xfrm>
            <a:off x="6711696" y="3182112"/>
            <a:ext cx="475488" cy="475488"/>
          </a:xfrm>
          <a:prstGeom prst="ellipse">
            <a:avLst/>
          </a:prstGeom>
          <a:solidFill>
            <a:srgbClr val="00A896"/>
          </a:solidFill>
          <a:ln/>
        </p:spPr>
      </p:sp>
      <p:sp>
        <p:nvSpPr>
          <p:cNvPr id="20" name="Text 18"/>
          <p:cNvSpPr/>
          <p:nvPr/>
        </p:nvSpPr>
        <p:spPr>
          <a:xfrm>
            <a:off x="6711696" y="3171139"/>
            <a:ext cx="475488" cy="475488"/>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1" name="Text 19"/>
          <p:cNvSpPr/>
          <p:nvPr/>
        </p:nvSpPr>
        <p:spPr>
          <a:xfrm>
            <a:off x="7360920" y="3236976"/>
            <a:ext cx="164592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Recommend</a:t>
            </a:r>
            <a:endParaRPr lang="en-US" sz="1500" dirty="0"/>
          </a:p>
        </p:txBody>
      </p:sp>
      <p:sp>
        <p:nvSpPr>
          <p:cNvPr id="22" name="Shape 20"/>
          <p:cNvSpPr/>
          <p:nvPr/>
        </p:nvSpPr>
        <p:spPr>
          <a:xfrm>
            <a:off x="6711696" y="3968496"/>
            <a:ext cx="475488" cy="475488"/>
          </a:xfrm>
          <a:prstGeom prst="ellipse">
            <a:avLst/>
          </a:prstGeom>
          <a:solidFill>
            <a:srgbClr val="028090"/>
          </a:solidFill>
          <a:ln/>
        </p:spPr>
      </p:sp>
      <p:sp>
        <p:nvSpPr>
          <p:cNvPr id="23" name="Text 21"/>
          <p:cNvSpPr/>
          <p:nvPr/>
        </p:nvSpPr>
        <p:spPr>
          <a:xfrm>
            <a:off x="6711696" y="3957523"/>
            <a:ext cx="475488" cy="475488"/>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5</a:t>
            </a:r>
            <a:endParaRPr lang="en-US" sz="1800" dirty="0"/>
          </a:p>
        </p:txBody>
      </p:sp>
      <p:sp>
        <p:nvSpPr>
          <p:cNvPr id="24" name="Text 22"/>
          <p:cNvSpPr/>
          <p:nvPr/>
        </p:nvSpPr>
        <p:spPr>
          <a:xfrm>
            <a:off x="7360920" y="4023360"/>
            <a:ext cx="164592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Share</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8046720" cy="548640"/>
          </a:xfrm>
          <a:prstGeom prst="rect">
            <a:avLst/>
          </a:prstGeom>
          <a:noFill/>
          <a:ln/>
        </p:spPr>
        <p:txBody>
          <a:bodyPr wrap="square" lIns="0" tIns="0" rIns="0" bIns="0" rtlCol="0" anchor="ctr"/>
          <a:lstStyle/>
          <a:p>
            <a:pPr indent="0" marL="0">
              <a:buNone/>
            </a:pPr>
            <a:r>
              <a:rPr lang="en-US" sz="3000" b="1" dirty="0">
                <a:solidFill>
                  <a:srgbClr val="1F2933"/>
                </a:solidFill>
                <a:latin typeface="Cambria" pitchFamily="34" charset="0"/>
                <a:ea typeface="Cambria" pitchFamily="34" charset="-122"/>
                <a:cs typeface="Cambria" pitchFamily="34" charset="-120"/>
              </a:rPr>
              <a:t>Under the hood — 60 seconds of architecture</a:t>
            </a:r>
            <a:endParaRPr lang="en-US" sz="3000" dirty="0"/>
          </a:p>
        </p:txBody>
      </p:sp>
      <p:sp>
        <p:nvSpPr>
          <p:cNvPr id="3" name="Shape 1"/>
          <p:cNvSpPr/>
          <p:nvPr/>
        </p:nvSpPr>
        <p:spPr>
          <a:xfrm>
            <a:off x="548640" y="1371600"/>
            <a:ext cx="1920240" cy="1828800"/>
          </a:xfrm>
          <a:prstGeom prst="roundRect">
            <a:avLst>
              <a:gd name="adj" fmla="val 3500"/>
            </a:avLst>
          </a:prstGeom>
          <a:solidFill>
            <a:srgbClr val="EBF5F5"/>
          </a:solidFill>
          <a:ln w="9525">
            <a:solidFill>
              <a:srgbClr val="D9E6E6"/>
            </a:solidFill>
            <a:prstDash val="solid"/>
          </a:ln>
        </p:spPr>
      </p:sp>
      <p:sp>
        <p:nvSpPr>
          <p:cNvPr id="4" name="Shape 2"/>
          <p:cNvSpPr/>
          <p:nvPr/>
        </p:nvSpPr>
        <p:spPr>
          <a:xfrm>
            <a:off x="1170432" y="1572768"/>
            <a:ext cx="676656" cy="676656"/>
          </a:xfrm>
          <a:prstGeom prst="ellipse">
            <a:avLst/>
          </a:prstGeom>
          <a:solidFill>
            <a:srgbClr val="028090"/>
          </a:solidFill>
          <a:ln/>
        </p:spPr>
      </p:sp>
      <p:pic>
        <p:nvPicPr>
          <p:cNvPr id="5" name="Image 0" descr="preencoded.png">    </p:cNvPr>
          <p:cNvPicPr>
            <a:picLocks noChangeAspect="1"/>
          </p:cNvPicPr>
          <p:nvPr/>
        </p:nvPicPr>
        <p:blipFill>
          <a:blip r:embed="rId1"/>
          <a:stretch>
            <a:fillRect/>
          </a:stretch>
        </p:blipFill>
        <p:spPr>
          <a:xfrm>
            <a:off x="1344168" y="1746504"/>
            <a:ext cx="329184" cy="329184"/>
          </a:xfrm>
          <a:prstGeom prst="rect">
            <a:avLst/>
          </a:prstGeom>
        </p:spPr>
      </p:pic>
      <p:sp>
        <p:nvSpPr>
          <p:cNvPr id="6" name="Text 3"/>
          <p:cNvSpPr/>
          <p:nvPr/>
        </p:nvSpPr>
        <p:spPr>
          <a:xfrm>
            <a:off x="640080" y="2331720"/>
            <a:ext cx="1737360" cy="292608"/>
          </a:xfrm>
          <a:prstGeom prst="rect">
            <a:avLst/>
          </a:prstGeom>
          <a:noFill/>
          <a:ln/>
        </p:spPr>
        <p:txBody>
          <a:bodyPr wrap="square" lIns="0" tIns="0" rIns="0" bIns="0" rtlCol="0" anchor="ctr"/>
          <a:lstStyle/>
          <a:p>
            <a:pPr algn="ctr" indent="0" marL="0">
              <a:buNone/>
            </a:pPr>
            <a:r>
              <a:rPr lang="en-US" sz="1350" b="1" dirty="0">
                <a:solidFill>
                  <a:srgbClr val="1F2933"/>
                </a:solidFill>
                <a:latin typeface="Calibri" pitchFamily="34" charset="0"/>
                <a:ea typeface="Calibri" pitchFamily="34" charset="-122"/>
                <a:cs typeface="Calibri" pitchFamily="34" charset="-120"/>
              </a:rPr>
              <a:t>Content script</a:t>
            </a:r>
            <a:endParaRPr lang="en-US" sz="1350" dirty="0"/>
          </a:p>
        </p:txBody>
      </p:sp>
      <p:sp>
        <p:nvSpPr>
          <p:cNvPr id="7" name="Text 4"/>
          <p:cNvSpPr/>
          <p:nvPr/>
        </p:nvSpPr>
        <p:spPr>
          <a:xfrm>
            <a:off x="676656" y="2633472"/>
            <a:ext cx="1664208" cy="548640"/>
          </a:xfrm>
          <a:prstGeom prst="rect">
            <a:avLst/>
          </a:prstGeom>
          <a:noFill/>
          <a:ln/>
        </p:spPr>
        <p:txBody>
          <a:bodyPr wrap="square" lIns="0" tIns="0" rIns="0" bIns="0" rtlCol="0" anchor="ctr"/>
          <a:lstStyle/>
          <a:p>
            <a:pPr algn="ctr" indent="0" marL="0">
              <a:buNone/>
            </a:pPr>
            <a:r>
              <a:rPr lang="en-US" sz="1050" dirty="0">
                <a:solidFill>
                  <a:srgbClr val="5B6B7B"/>
                </a:solidFill>
                <a:latin typeface="Calibri" pitchFamily="34" charset="0"/>
                <a:ea typeface="Calibri" pitchFamily="34" charset="-122"/>
                <a:cs typeface="Calibri" pitchFamily="34" charset="-120"/>
              </a:rPr>
              <a:t>Reads the page on demand — never passively</a:t>
            </a:r>
            <a:endParaRPr lang="en-US" sz="1050" dirty="0"/>
          </a:p>
        </p:txBody>
      </p:sp>
      <p:sp>
        <p:nvSpPr>
          <p:cNvPr id="8" name="Text 5"/>
          <p:cNvSpPr/>
          <p:nvPr/>
        </p:nvSpPr>
        <p:spPr>
          <a:xfrm>
            <a:off x="2450592" y="2103120"/>
            <a:ext cx="274320" cy="365760"/>
          </a:xfrm>
          <a:prstGeom prst="rect">
            <a:avLst/>
          </a:prstGeom>
          <a:noFill/>
          <a:ln/>
        </p:spPr>
        <p:txBody>
          <a:bodyPr wrap="square" lIns="0" tIns="0" rIns="0" bIns="0" rtlCol="0" anchor="ctr"/>
          <a:lstStyle/>
          <a:p>
            <a:pPr algn="ctr" indent="0" marL="0">
              <a:buNone/>
            </a:pPr>
            <a:r>
              <a:rPr lang="en-US" sz="1600" b="1" dirty="0">
                <a:solidFill>
                  <a:srgbClr val="00A896"/>
                </a:solidFill>
                <a:latin typeface="Calibri" pitchFamily="34" charset="0"/>
                <a:ea typeface="Calibri" pitchFamily="34" charset="-122"/>
                <a:cs typeface="Calibri" pitchFamily="34" charset="-120"/>
              </a:rPr>
              <a:t>→</a:t>
            </a:r>
            <a:endParaRPr lang="en-US" sz="1600" dirty="0"/>
          </a:p>
        </p:txBody>
      </p:sp>
      <p:sp>
        <p:nvSpPr>
          <p:cNvPr id="9" name="Shape 6"/>
          <p:cNvSpPr/>
          <p:nvPr/>
        </p:nvSpPr>
        <p:spPr>
          <a:xfrm>
            <a:off x="2679192" y="1371600"/>
            <a:ext cx="1920240" cy="1828800"/>
          </a:xfrm>
          <a:prstGeom prst="roundRect">
            <a:avLst>
              <a:gd name="adj" fmla="val 3500"/>
            </a:avLst>
          </a:prstGeom>
          <a:solidFill>
            <a:srgbClr val="EBF5F5"/>
          </a:solidFill>
          <a:ln w="9525">
            <a:solidFill>
              <a:srgbClr val="D9E6E6"/>
            </a:solidFill>
            <a:prstDash val="solid"/>
          </a:ln>
        </p:spPr>
      </p:sp>
      <p:sp>
        <p:nvSpPr>
          <p:cNvPr id="10" name="Shape 7"/>
          <p:cNvSpPr/>
          <p:nvPr/>
        </p:nvSpPr>
        <p:spPr>
          <a:xfrm>
            <a:off x="3300984" y="1572768"/>
            <a:ext cx="676656" cy="676656"/>
          </a:xfrm>
          <a:prstGeom prst="ellipse">
            <a:avLst/>
          </a:prstGeom>
          <a:solidFill>
            <a:srgbClr val="00A896"/>
          </a:solidFill>
          <a:ln/>
        </p:spPr>
      </p:sp>
      <p:pic>
        <p:nvPicPr>
          <p:cNvPr id="11" name="Image 1" descr="preencoded.png">    </p:cNvPr>
          <p:cNvPicPr>
            <a:picLocks noChangeAspect="1"/>
          </p:cNvPicPr>
          <p:nvPr/>
        </p:nvPicPr>
        <p:blipFill>
          <a:blip r:embed="rId2"/>
          <a:stretch>
            <a:fillRect/>
          </a:stretch>
        </p:blipFill>
        <p:spPr>
          <a:xfrm>
            <a:off x="3474720" y="1746504"/>
            <a:ext cx="329184" cy="329184"/>
          </a:xfrm>
          <a:prstGeom prst="rect">
            <a:avLst/>
          </a:prstGeom>
        </p:spPr>
      </p:pic>
      <p:sp>
        <p:nvSpPr>
          <p:cNvPr id="12" name="Text 8"/>
          <p:cNvSpPr/>
          <p:nvPr/>
        </p:nvSpPr>
        <p:spPr>
          <a:xfrm>
            <a:off x="2770632" y="2331720"/>
            <a:ext cx="1737360" cy="292608"/>
          </a:xfrm>
          <a:prstGeom prst="rect">
            <a:avLst/>
          </a:prstGeom>
          <a:noFill/>
          <a:ln/>
        </p:spPr>
        <p:txBody>
          <a:bodyPr wrap="square" lIns="0" tIns="0" rIns="0" bIns="0" rtlCol="0" anchor="ctr"/>
          <a:lstStyle/>
          <a:p>
            <a:pPr algn="ctr" indent="0" marL="0">
              <a:buNone/>
            </a:pPr>
            <a:r>
              <a:rPr lang="en-US" sz="1350" b="1" dirty="0">
                <a:solidFill>
                  <a:srgbClr val="1F2933"/>
                </a:solidFill>
                <a:latin typeface="Calibri" pitchFamily="34" charset="0"/>
                <a:ea typeface="Calibri" pitchFamily="34" charset="-122"/>
                <a:cs typeface="Calibri" pitchFamily="34" charset="-120"/>
              </a:rPr>
              <a:t>React UI</a:t>
            </a:r>
            <a:endParaRPr lang="en-US" sz="1350" dirty="0"/>
          </a:p>
        </p:txBody>
      </p:sp>
      <p:sp>
        <p:nvSpPr>
          <p:cNvPr id="13" name="Text 9"/>
          <p:cNvSpPr/>
          <p:nvPr/>
        </p:nvSpPr>
        <p:spPr>
          <a:xfrm>
            <a:off x="2807208" y="2633472"/>
            <a:ext cx="1664208" cy="548640"/>
          </a:xfrm>
          <a:prstGeom prst="rect">
            <a:avLst/>
          </a:prstGeom>
          <a:noFill/>
          <a:ln/>
        </p:spPr>
        <p:txBody>
          <a:bodyPr wrap="square" lIns="0" tIns="0" rIns="0" bIns="0" rtlCol="0" anchor="ctr"/>
          <a:lstStyle/>
          <a:p>
            <a:pPr algn="ctr" indent="0" marL="0">
              <a:buNone/>
            </a:pPr>
            <a:r>
              <a:rPr lang="en-US" sz="1050" dirty="0">
                <a:solidFill>
                  <a:srgbClr val="5B6B7B"/>
                </a:solidFill>
                <a:latin typeface="Calibri" pitchFamily="34" charset="0"/>
                <a:ea typeface="Calibri" pitchFamily="34" charset="-122"/>
                <a:cs typeface="Calibri" pitchFamily="34" charset="-120"/>
              </a:rPr>
              <a:t>Popup + 5-step app, Manifest V3</a:t>
            </a:r>
            <a:endParaRPr lang="en-US" sz="1050" dirty="0"/>
          </a:p>
        </p:txBody>
      </p:sp>
      <p:sp>
        <p:nvSpPr>
          <p:cNvPr id="14" name="Text 10"/>
          <p:cNvSpPr/>
          <p:nvPr/>
        </p:nvSpPr>
        <p:spPr>
          <a:xfrm>
            <a:off x="4581144" y="2103120"/>
            <a:ext cx="274320" cy="365760"/>
          </a:xfrm>
          <a:prstGeom prst="rect">
            <a:avLst/>
          </a:prstGeom>
          <a:noFill/>
          <a:ln/>
        </p:spPr>
        <p:txBody>
          <a:bodyPr wrap="square" lIns="0" tIns="0" rIns="0" bIns="0" rtlCol="0" anchor="ctr"/>
          <a:lstStyle/>
          <a:p>
            <a:pPr algn="ctr" indent="0" marL="0">
              <a:buNone/>
            </a:pPr>
            <a:r>
              <a:rPr lang="en-US" sz="1600" b="1" dirty="0">
                <a:solidFill>
                  <a:srgbClr val="00A896"/>
                </a:solidFill>
                <a:latin typeface="Calibri" pitchFamily="34" charset="0"/>
                <a:ea typeface="Calibri" pitchFamily="34" charset="-122"/>
                <a:cs typeface="Calibri" pitchFamily="34" charset="-120"/>
              </a:rPr>
              <a:t>→</a:t>
            </a:r>
            <a:endParaRPr lang="en-US" sz="1600" dirty="0"/>
          </a:p>
        </p:txBody>
      </p:sp>
      <p:sp>
        <p:nvSpPr>
          <p:cNvPr id="15" name="Shape 11"/>
          <p:cNvSpPr/>
          <p:nvPr/>
        </p:nvSpPr>
        <p:spPr>
          <a:xfrm>
            <a:off x="4809744" y="1371600"/>
            <a:ext cx="1920240" cy="1828800"/>
          </a:xfrm>
          <a:prstGeom prst="roundRect">
            <a:avLst>
              <a:gd name="adj" fmla="val 3500"/>
            </a:avLst>
          </a:prstGeom>
          <a:solidFill>
            <a:srgbClr val="DFF3F0"/>
          </a:solidFill>
          <a:ln w="9525">
            <a:solidFill>
              <a:srgbClr val="D9E6E6"/>
            </a:solidFill>
            <a:prstDash val="solid"/>
          </a:ln>
        </p:spPr>
      </p:sp>
      <p:sp>
        <p:nvSpPr>
          <p:cNvPr id="16" name="Shape 12"/>
          <p:cNvSpPr/>
          <p:nvPr/>
        </p:nvSpPr>
        <p:spPr>
          <a:xfrm>
            <a:off x="5431536" y="1572768"/>
            <a:ext cx="676656" cy="676656"/>
          </a:xfrm>
          <a:prstGeom prst="ellipse">
            <a:avLst/>
          </a:prstGeom>
          <a:solidFill>
            <a:srgbClr val="028090"/>
          </a:solidFill>
          <a:ln/>
        </p:spPr>
      </p:sp>
      <p:pic>
        <p:nvPicPr>
          <p:cNvPr id="17" name="Image 2" descr="preencoded.png">    </p:cNvPr>
          <p:cNvPicPr>
            <a:picLocks noChangeAspect="1"/>
          </p:cNvPicPr>
          <p:nvPr/>
        </p:nvPicPr>
        <p:blipFill>
          <a:blip r:embed="rId3"/>
          <a:stretch>
            <a:fillRect/>
          </a:stretch>
        </p:blipFill>
        <p:spPr>
          <a:xfrm>
            <a:off x="5605272" y="1746504"/>
            <a:ext cx="329184" cy="329184"/>
          </a:xfrm>
          <a:prstGeom prst="rect">
            <a:avLst/>
          </a:prstGeom>
        </p:spPr>
      </p:pic>
      <p:sp>
        <p:nvSpPr>
          <p:cNvPr id="18" name="Text 13"/>
          <p:cNvSpPr/>
          <p:nvPr/>
        </p:nvSpPr>
        <p:spPr>
          <a:xfrm>
            <a:off x="4901184" y="2331720"/>
            <a:ext cx="1737360" cy="292608"/>
          </a:xfrm>
          <a:prstGeom prst="rect">
            <a:avLst/>
          </a:prstGeom>
          <a:noFill/>
          <a:ln/>
        </p:spPr>
        <p:txBody>
          <a:bodyPr wrap="square" lIns="0" tIns="0" rIns="0" bIns="0" rtlCol="0" anchor="ctr"/>
          <a:lstStyle/>
          <a:p>
            <a:pPr algn="ctr" indent="0" marL="0">
              <a:buNone/>
            </a:pPr>
            <a:r>
              <a:rPr lang="en-US" sz="1350" b="1" dirty="0">
                <a:solidFill>
                  <a:srgbClr val="1F2933"/>
                </a:solidFill>
                <a:latin typeface="Calibri" pitchFamily="34" charset="0"/>
                <a:ea typeface="Calibri" pitchFamily="34" charset="-122"/>
                <a:cs typeface="Calibri" pitchFamily="34" charset="-120"/>
              </a:rPr>
              <a:t>Rules engine</a:t>
            </a:r>
            <a:endParaRPr lang="en-US" sz="1350" dirty="0"/>
          </a:p>
        </p:txBody>
      </p:sp>
      <p:sp>
        <p:nvSpPr>
          <p:cNvPr id="19" name="Text 14"/>
          <p:cNvSpPr/>
          <p:nvPr/>
        </p:nvSpPr>
        <p:spPr>
          <a:xfrm>
            <a:off x="4937760" y="2633472"/>
            <a:ext cx="1664208" cy="548640"/>
          </a:xfrm>
          <a:prstGeom prst="rect">
            <a:avLst/>
          </a:prstGeom>
          <a:noFill/>
          <a:ln/>
        </p:spPr>
        <p:txBody>
          <a:bodyPr wrap="square" lIns="0" tIns="0" rIns="0" bIns="0" rtlCol="0" anchor="ctr"/>
          <a:lstStyle/>
          <a:p>
            <a:pPr algn="ctr" indent="0" marL="0">
              <a:buNone/>
            </a:pPr>
            <a:r>
              <a:rPr lang="en-US" sz="1050" dirty="0">
                <a:solidFill>
                  <a:srgbClr val="5B6B7B"/>
                </a:solidFill>
                <a:latin typeface="Calibri" pitchFamily="34" charset="0"/>
                <a:ea typeface="Calibri" pitchFamily="34" charset="-122"/>
                <a:cs typeface="Calibri" pitchFamily="34" charset="-120"/>
              </a:rPr>
              <a:t>Pure TypeScript · 20 unit tests</a:t>
            </a:r>
            <a:endParaRPr lang="en-US" sz="1050" dirty="0"/>
          </a:p>
        </p:txBody>
      </p:sp>
      <p:sp>
        <p:nvSpPr>
          <p:cNvPr id="20" name="Text 15"/>
          <p:cNvSpPr/>
          <p:nvPr/>
        </p:nvSpPr>
        <p:spPr>
          <a:xfrm>
            <a:off x="6711696" y="2103120"/>
            <a:ext cx="274320" cy="365760"/>
          </a:xfrm>
          <a:prstGeom prst="rect">
            <a:avLst/>
          </a:prstGeom>
          <a:noFill/>
          <a:ln/>
        </p:spPr>
        <p:txBody>
          <a:bodyPr wrap="square" lIns="0" tIns="0" rIns="0" bIns="0" rtlCol="0" anchor="ctr"/>
          <a:lstStyle/>
          <a:p>
            <a:pPr algn="ctr" indent="0" marL="0">
              <a:buNone/>
            </a:pPr>
            <a:r>
              <a:rPr lang="en-US" sz="1600" b="1" dirty="0">
                <a:solidFill>
                  <a:srgbClr val="00A896"/>
                </a:solidFill>
                <a:latin typeface="Calibri" pitchFamily="34" charset="0"/>
                <a:ea typeface="Calibri" pitchFamily="34" charset="-122"/>
                <a:cs typeface="Calibri" pitchFamily="34" charset="-120"/>
              </a:rPr>
              <a:t>→</a:t>
            </a:r>
            <a:endParaRPr lang="en-US" sz="1600" dirty="0"/>
          </a:p>
        </p:txBody>
      </p:sp>
      <p:sp>
        <p:nvSpPr>
          <p:cNvPr id="21" name="Shape 16"/>
          <p:cNvSpPr/>
          <p:nvPr/>
        </p:nvSpPr>
        <p:spPr>
          <a:xfrm>
            <a:off x="6940296" y="1371600"/>
            <a:ext cx="1920240" cy="1828800"/>
          </a:xfrm>
          <a:prstGeom prst="roundRect">
            <a:avLst>
              <a:gd name="adj" fmla="val 3500"/>
            </a:avLst>
          </a:prstGeom>
          <a:solidFill>
            <a:srgbClr val="EBF5F5"/>
          </a:solidFill>
          <a:ln w="9525">
            <a:solidFill>
              <a:srgbClr val="D9E6E6"/>
            </a:solidFill>
            <a:prstDash val="solid"/>
          </a:ln>
        </p:spPr>
      </p:sp>
      <p:sp>
        <p:nvSpPr>
          <p:cNvPr id="22" name="Shape 17"/>
          <p:cNvSpPr/>
          <p:nvPr/>
        </p:nvSpPr>
        <p:spPr>
          <a:xfrm>
            <a:off x="7562088" y="1572768"/>
            <a:ext cx="676656" cy="676656"/>
          </a:xfrm>
          <a:prstGeom prst="ellipse">
            <a:avLst/>
          </a:prstGeom>
          <a:solidFill>
            <a:srgbClr val="00A896"/>
          </a:solidFill>
          <a:ln/>
        </p:spPr>
      </p:sp>
      <p:pic>
        <p:nvPicPr>
          <p:cNvPr id="23" name="Image 3" descr="preencoded.png">    </p:cNvPr>
          <p:cNvPicPr>
            <a:picLocks noChangeAspect="1"/>
          </p:cNvPicPr>
          <p:nvPr/>
        </p:nvPicPr>
        <p:blipFill>
          <a:blip r:embed="rId4"/>
          <a:stretch>
            <a:fillRect/>
          </a:stretch>
        </p:blipFill>
        <p:spPr>
          <a:xfrm>
            <a:off x="7735824" y="1746504"/>
            <a:ext cx="329184" cy="329184"/>
          </a:xfrm>
          <a:prstGeom prst="rect">
            <a:avLst/>
          </a:prstGeom>
        </p:spPr>
      </p:pic>
      <p:sp>
        <p:nvSpPr>
          <p:cNvPr id="24" name="Text 18"/>
          <p:cNvSpPr/>
          <p:nvPr/>
        </p:nvSpPr>
        <p:spPr>
          <a:xfrm>
            <a:off x="7031736" y="2331720"/>
            <a:ext cx="1737360" cy="292608"/>
          </a:xfrm>
          <a:prstGeom prst="rect">
            <a:avLst/>
          </a:prstGeom>
          <a:noFill/>
          <a:ln/>
        </p:spPr>
        <p:txBody>
          <a:bodyPr wrap="square" lIns="0" tIns="0" rIns="0" bIns="0" rtlCol="0" anchor="ctr"/>
          <a:lstStyle/>
          <a:p>
            <a:pPr algn="ctr" indent="0" marL="0">
              <a:buNone/>
            </a:pPr>
            <a:r>
              <a:rPr lang="en-US" sz="1350" b="1" dirty="0">
                <a:solidFill>
                  <a:srgbClr val="1F2933"/>
                </a:solidFill>
                <a:latin typeface="Calibri" pitchFamily="34" charset="0"/>
                <a:ea typeface="Calibri" pitchFamily="34" charset="-122"/>
                <a:cs typeface="Calibri" pitchFamily="34" charset="-120"/>
              </a:rPr>
              <a:t>Local storage</a:t>
            </a:r>
            <a:endParaRPr lang="en-US" sz="1350" dirty="0"/>
          </a:p>
        </p:txBody>
      </p:sp>
      <p:sp>
        <p:nvSpPr>
          <p:cNvPr id="25" name="Text 19"/>
          <p:cNvSpPr/>
          <p:nvPr/>
        </p:nvSpPr>
        <p:spPr>
          <a:xfrm>
            <a:off x="7068312" y="2633472"/>
            <a:ext cx="1664208" cy="548640"/>
          </a:xfrm>
          <a:prstGeom prst="rect">
            <a:avLst/>
          </a:prstGeom>
          <a:noFill/>
          <a:ln/>
        </p:spPr>
        <p:txBody>
          <a:bodyPr wrap="square" lIns="0" tIns="0" rIns="0" bIns="0" rtlCol="0" anchor="ctr"/>
          <a:lstStyle/>
          <a:p>
            <a:pPr algn="ctr" indent="0" marL="0">
              <a:buNone/>
            </a:pPr>
            <a:r>
              <a:rPr lang="en-US" sz="1050" dirty="0">
                <a:solidFill>
                  <a:srgbClr val="5B6B7B"/>
                </a:solidFill>
                <a:latin typeface="Calibri" pitchFamily="34" charset="0"/>
                <a:ea typeface="Calibri" pitchFamily="34" charset="-122"/>
                <a:cs typeface="Calibri" pitchFamily="34" charset="-120"/>
              </a:rPr>
              <a:t>No backend — chrome.storage only</a:t>
            </a:r>
            <a:endParaRPr lang="en-US" sz="1050" dirty="0"/>
          </a:p>
        </p:txBody>
      </p:sp>
      <p:sp>
        <p:nvSpPr>
          <p:cNvPr id="26" name="Shape 20"/>
          <p:cNvSpPr/>
          <p:nvPr/>
        </p:nvSpPr>
        <p:spPr>
          <a:xfrm>
            <a:off x="548640" y="3474720"/>
            <a:ext cx="8046720" cy="1188720"/>
          </a:xfrm>
          <a:prstGeom prst="roundRect">
            <a:avLst>
              <a:gd name="adj" fmla="val 5385"/>
            </a:avLst>
          </a:prstGeom>
          <a:solidFill>
            <a:srgbClr val="FFFFFF"/>
          </a:solidFill>
          <a:ln w="9525">
            <a:solidFill>
              <a:srgbClr val="D9E6E6"/>
            </a:solidFill>
            <a:prstDash val="solid"/>
          </a:ln>
          <a:effectLst>
            <a:outerShdw sx="100000" sy="100000" kx="0" ky="0" algn="bl" rotWithShape="0" blurRad="101600" dist="25400" dir="2700000">
              <a:srgbClr val="000000">
                <a:alpha val="18000"/>
              </a:srgbClr>
            </a:outerShdw>
          </a:effectLst>
        </p:spPr>
      </p:sp>
      <p:sp>
        <p:nvSpPr>
          <p:cNvPr id="27" name="Text 21"/>
          <p:cNvSpPr/>
          <p:nvPr/>
        </p:nvSpPr>
        <p:spPr>
          <a:xfrm>
            <a:off x="868680" y="3639312"/>
            <a:ext cx="6766560" cy="320040"/>
          </a:xfrm>
          <a:prstGeom prst="rect">
            <a:avLst/>
          </a:prstGeom>
          <a:noFill/>
          <a:ln/>
        </p:spPr>
        <p:txBody>
          <a:bodyPr wrap="square" lIns="0" tIns="0" rIns="0" bIns="0" rtlCol="0" anchor="ctr"/>
          <a:lstStyle/>
          <a:p>
            <a:pPr indent="0" marL="0">
              <a:buNone/>
            </a:pPr>
            <a:r>
              <a:rPr lang="en-US" sz="1500" b="1" dirty="0">
                <a:solidFill>
                  <a:srgbClr val="1F2933"/>
                </a:solidFill>
                <a:latin typeface="Calibri" pitchFamily="34" charset="0"/>
                <a:ea typeface="Calibri" pitchFamily="34" charset="-122"/>
                <a:cs typeface="Calibri" pitchFamily="34" charset="-120"/>
              </a:rPr>
              <a:t>Rules are configuration, not code</a:t>
            </a:r>
            <a:endParaRPr lang="en-US" sz="1500" dirty="0"/>
          </a:p>
        </p:txBody>
      </p:sp>
      <p:sp>
        <p:nvSpPr>
          <p:cNvPr id="28" name="Text 22"/>
          <p:cNvSpPr/>
          <p:nvPr/>
        </p:nvSpPr>
        <p:spPr>
          <a:xfrm>
            <a:off x="868680" y="3977640"/>
            <a:ext cx="7406640" cy="548640"/>
          </a:xfrm>
          <a:prstGeom prst="rect">
            <a:avLst/>
          </a:prstGeom>
          <a:noFill/>
          <a:ln/>
        </p:spPr>
        <p:txBody>
          <a:bodyPr wrap="square" lIns="0" tIns="0" rIns="0" bIns="0" rtlCol="0" anchor="ctr"/>
          <a:lstStyle/>
          <a:p>
            <a:pPr indent="0" marL="0">
              <a:buNone/>
            </a:pPr>
            <a:r>
              <a:rPr lang="en-US" sz="1250" dirty="0">
                <a:solidFill>
                  <a:srgbClr val="1F2933"/>
                </a:solidFill>
                <a:latin typeface="Calibri" pitchFamily="34" charset="0"/>
                <a:ea typeface="Calibri" pitchFamily="34" charset="-122"/>
                <a:cs typeface="Calibri" pitchFamily="34" charset="-120"/>
              </a:rPr>
              <a:t>Every program is a JSON object — conditions, savings model, forms, next steps. </a:t>
            </a:r>
            <a:pPr indent="0" marL="0">
              <a:buNone/>
            </a:pPr>
            <a:r>
              <a:rPr lang="en-US" sz="1250" b="1" dirty="0">
                <a:solidFill>
                  <a:srgbClr val="028090"/>
                </a:solidFill>
                <a:latin typeface="Calibri" pitchFamily="34" charset="0"/>
                <a:ea typeface="Calibri" pitchFamily="34" charset="-122"/>
                <a:cs typeface="Calibri" pitchFamily="34" charset="-120"/>
              </a:rPr>
              <a:t>Adding your state's program is a config change in Settings, not a release.</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8046720" cy="548640"/>
          </a:xfrm>
          <a:prstGeom prst="rect">
            <a:avLst/>
          </a:prstGeom>
          <a:noFill/>
          <a:ln/>
        </p:spPr>
        <p:txBody>
          <a:bodyPr wrap="square" lIns="0" tIns="0" rIns="0" bIns="0" rtlCol="0" anchor="ctr"/>
          <a:lstStyle/>
          <a:p>
            <a:pPr indent="0" marL="0">
              <a:buNone/>
            </a:pPr>
            <a:r>
              <a:rPr lang="en-US" sz="3000" b="1" dirty="0">
                <a:solidFill>
                  <a:srgbClr val="1F2933"/>
                </a:solidFill>
                <a:latin typeface="Cambria" pitchFamily="34" charset="0"/>
                <a:ea typeface="Cambria" pitchFamily="34" charset="-122"/>
                <a:cs typeface="Cambria" pitchFamily="34" charset="-120"/>
              </a:rPr>
              <a:t>The guardrails are the product</a:t>
            </a:r>
            <a:endParaRPr lang="en-US" sz="3000" dirty="0"/>
          </a:p>
        </p:txBody>
      </p:sp>
      <p:sp>
        <p:nvSpPr>
          <p:cNvPr id="3" name="Text 1"/>
          <p:cNvSpPr/>
          <p:nvPr/>
        </p:nvSpPr>
        <p:spPr>
          <a:xfrm>
            <a:off x="548640" y="960120"/>
            <a:ext cx="8046720" cy="365760"/>
          </a:xfrm>
          <a:prstGeom prst="rect">
            <a:avLst/>
          </a:prstGeom>
          <a:noFill/>
          <a:ln/>
        </p:spPr>
        <p:txBody>
          <a:bodyPr wrap="square" lIns="0" tIns="0" rIns="0" bIns="0" rtlCol="0" anchor="ctr"/>
          <a:lstStyle/>
          <a:p>
            <a:pPr indent="0" marL="0">
              <a:buNone/>
            </a:pPr>
            <a:r>
              <a:rPr lang="en-US" sz="1300" dirty="0">
                <a:solidFill>
                  <a:srgbClr val="5B6B7B"/>
                </a:solidFill>
                <a:latin typeface="Calibri" pitchFamily="34" charset="0"/>
                <a:ea typeface="Calibri" pitchFamily="34" charset="-122"/>
                <a:cs typeface="Calibri" pitchFamily="34" charset="-120"/>
              </a:rPr>
              <a:t>Four disclaimers appear on every screen and inside every generated document:</a:t>
            </a:r>
            <a:endParaRPr lang="en-US" sz="1300" dirty="0"/>
          </a:p>
        </p:txBody>
      </p:sp>
      <p:sp>
        <p:nvSpPr>
          <p:cNvPr id="4" name="Shape 2"/>
          <p:cNvSpPr/>
          <p:nvPr/>
        </p:nvSpPr>
        <p:spPr>
          <a:xfrm>
            <a:off x="548640" y="1463040"/>
            <a:ext cx="3886200" cy="1417320"/>
          </a:xfrm>
          <a:prstGeom prst="roundRect">
            <a:avLst>
              <a:gd name="adj" fmla="val 4516"/>
            </a:avLst>
          </a:prstGeom>
          <a:solidFill>
            <a:srgbClr val="EBF5F5"/>
          </a:solidFill>
          <a:ln w="9525">
            <a:solidFill>
              <a:srgbClr val="D9E6E6"/>
            </a:solidFill>
            <a:prstDash val="solid"/>
          </a:ln>
        </p:spPr>
      </p:sp>
      <p:pic>
        <p:nvPicPr>
          <p:cNvPr id="5" name="Image 0" descr="preencoded.png">    </p:cNvPr>
          <p:cNvPicPr>
            <a:picLocks noChangeAspect="1"/>
          </p:cNvPicPr>
          <p:nvPr/>
        </p:nvPicPr>
        <p:blipFill>
          <a:blip r:embed="rId1"/>
          <a:stretch>
            <a:fillRect/>
          </a:stretch>
        </p:blipFill>
        <p:spPr>
          <a:xfrm>
            <a:off x="822960" y="1874520"/>
            <a:ext cx="566928" cy="566928"/>
          </a:xfrm>
          <a:prstGeom prst="rect">
            <a:avLst/>
          </a:prstGeom>
        </p:spPr>
      </p:pic>
      <p:sp>
        <p:nvSpPr>
          <p:cNvPr id="6" name="Text 3"/>
          <p:cNvSpPr/>
          <p:nvPr/>
        </p:nvSpPr>
        <p:spPr>
          <a:xfrm>
            <a:off x="1600200" y="1783080"/>
            <a:ext cx="2697480" cy="365760"/>
          </a:xfrm>
          <a:prstGeom prst="rect">
            <a:avLst/>
          </a:prstGeom>
          <a:noFill/>
          <a:ln/>
        </p:spPr>
        <p:txBody>
          <a:bodyPr wrap="square" lIns="0" tIns="0" rIns="0" bIns="0" rtlCol="0" anchor="ctr"/>
          <a:lstStyle/>
          <a:p>
            <a:pPr indent="0" marL="0">
              <a:buNone/>
            </a:pPr>
            <a:r>
              <a:rPr lang="en-US" sz="1500" b="1" dirty="0">
                <a:solidFill>
                  <a:srgbClr val="1F2933"/>
                </a:solidFill>
                <a:latin typeface="Calibri" pitchFamily="34" charset="0"/>
                <a:ea typeface="Calibri" pitchFamily="34" charset="-122"/>
                <a:cs typeface="Calibri" pitchFamily="34" charset="-120"/>
              </a:rPr>
              <a:t>No medical advice</a:t>
            </a:r>
            <a:endParaRPr lang="en-US" sz="1500" dirty="0"/>
          </a:p>
        </p:txBody>
      </p:sp>
      <p:sp>
        <p:nvSpPr>
          <p:cNvPr id="7" name="Text 4"/>
          <p:cNvSpPr/>
          <p:nvPr/>
        </p:nvSpPr>
        <p:spPr>
          <a:xfrm>
            <a:off x="1600200" y="2176272"/>
            <a:ext cx="2697480" cy="548640"/>
          </a:xfrm>
          <a:prstGeom prst="rect">
            <a:avLst/>
          </a:prstGeom>
          <a:noFill/>
          <a:ln/>
        </p:spPr>
        <p:txBody>
          <a:bodyPr wrap="square" lIns="0" tIns="0" rIns="0" bIns="0" rtlCol="0" anchor="ctr"/>
          <a:lstStyle/>
          <a:p>
            <a:pPr indent="0" marL="0">
              <a:buNone/>
            </a:pPr>
            <a:r>
              <a:rPr lang="en-US" sz="1200" dirty="0">
                <a:solidFill>
                  <a:srgbClr val="5B6B7B"/>
                </a:solidFill>
                <a:latin typeface="Calibri" pitchFamily="34" charset="0"/>
                <a:ea typeface="Calibri" pitchFamily="34" charset="-122"/>
                <a:cs typeface="Calibri" pitchFamily="34" charset="-120"/>
              </a:rPr>
              <a:t>Navigates payment, never therapy</a:t>
            </a:r>
            <a:endParaRPr lang="en-US" sz="1200" dirty="0"/>
          </a:p>
        </p:txBody>
      </p:sp>
      <p:sp>
        <p:nvSpPr>
          <p:cNvPr id="8" name="Shape 5"/>
          <p:cNvSpPr/>
          <p:nvPr/>
        </p:nvSpPr>
        <p:spPr>
          <a:xfrm>
            <a:off x="4709160" y="1463040"/>
            <a:ext cx="3886200" cy="1417320"/>
          </a:xfrm>
          <a:prstGeom prst="roundRect">
            <a:avLst>
              <a:gd name="adj" fmla="val 4516"/>
            </a:avLst>
          </a:prstGeom>
          <a:solidFill>
            <a:srgbClr val="EBF5F5"/>
          </a:solidFill>
          <a:ln w="9525">
            <a:solidFill>
              <a:srgbClr val="D9E6E6"/>
            </a:solidFill>
            <a:prstDash val="solid"/>
          </a:ln>
        </p:spPr>
      </p:sp>
      <p:pic>
        <p:nvPicPr>
          <p:cNvPr id="9" name="Image 1" descr="preencoded.png">    </p:cNvPr>
          <p:cNvPicPr>
            <a:picLocks noChangeAspect="1"/>
          </p:cNvPicPr>
          <p:nvPr/>
        </p:nvPicPr>
        <p:blipFill>
          <a:blip r:embed="rId2"/>
          <a:stretch>
            <a:fillRect/>
          </a:stretch>
        </p:blipFill>
        <p:spPr>
          <a:xfrm>
            <a:off x="4983480" y="1874520"/>
            <a:ext cx="566928" cy="566928"/>
          </a:xfrm>
          <a:prstGeom prst="rect">
            <a:avLst/>
          </a:prstGeom>
        </p:spPr>
      </p:pic>
      <p:sp>
        <p:nvSpPr>
          <p:cNvPr id="10" name="Text 6"/>
          <p:cNvSpPr/>
          <p:nvPr/>
        </p:nvSpPr>
        <p:spPr>
          <a:xfrm>
            <a:off x="5760720" y="1783080"/>
            <a:ext cx="2697480" cy="365760"/>
          </a:xfrm>
          <a:prstGeom prst="rect">
            <a:avLst/>
          </a:prstGeom>
          <a:noFill/>
          <a:ln/>
        </p:spPr>
        <p:txBody>
          <a:bodyPr wrap="square" lIns="0" tIns="0" rIns="0" bIns="0" rtlCol="0" anchor="ctr"/>
          <a:lstStyle/>
          <a:p>
            <a:pPr indent="0" marL="0">
              <a:buNone/>
            </a:pPr>
            <a:r>
              <a:rPr lang="en-US" sz="1500" b="1" dirty="0">
                <a:solidFill>
                  <a:srgbClr val="1F2933"/>
                </a:solidFill>
                <a:latin typeface="Calibri" pitchFamily="34" charset="0"/>
                <a:ea typeface="Calibri" pitchFamily="34" charset="-122"/>
                <a:cs typeface="Calibri" pitchFamily="34" charset="-120"/>
              </a:rPr>
              <a:t>No prescription changes</a:t>
            </a:r>
            <a:endParaRPr lang="en-US" sz="1500" dirty="0"/>
          </a:p>
        </p:txBody>
      </p:sp>
      <p:sp>
        <p:nvSpPr>
          <p:cNvPr id="11" name="Text 7"/>
          <p:cNvSpPr/>
          <p:nvPr/>
        </p:nvSpPr>
        <p:spPr>
          <a:xfrm>
            <a:off x="5760720" y="2176272"/>
            <a:ext cx="2697480" cy="548640"/>
          </a:xfrm>
          <a:prstGeom prst="rect">
            <a:avLst/>
          </a:prstGeom>
          <a:noFill/>
          <a:ln/>
        </p:spPr>
        <p:txBody>
          <a:bodyPr wrap="square" lIns="0" tIns="0" rIns="0" bIns="0" rtlCol="0" anchor="ctr"/>
          <a:lstStyle/>
          <a:p>
            <a:pPr indent="0" marL="0">
              <a:buNone/>
            </a:pPr>
            <a:r>
              <a:rPr lang="en-US" sz="1200" dirty="0">
                <a:solidFill>
                  <a:srgbClr val="5B6B7B"/>
                </a:solidFill>
                <a:latin typeface="Calibri" pitchFamily="34" charset="0"/>
                <a:ea typeface="Calibri" pitchFamily="34" charset="-122"/>
                <a:cs typeface="Calibri" pitchFamily="34" charset="-120"/>
              </a:rPr>
              <a:t>Pharmacy notes say: dispense as written</a:t>
            </a:r>
            <a:endParaRPr lang="en-US" sz="1200" dirty="0"/>
          </a:p>
        </p:txBody>
      </p:sp>
      <p:sp>
        <p:nvSpPr>
          <p:cNvPr id="12" name="Shape 8"/>
          <p:cNvSpPr/>
          <p:nvPr/>
        </p:nvSpPr>
        <p:spPr>
          <a:xfrm>
            <a:off x="548640" y="3063240"/>
            <a:ext cx="3886200" cy="1417320"/>
          </a:xfrm>
          <a:prstGeom prst="roundRect">
            <a:avLst>
              <a:gd name="adj" fmla="val 4516"/>
            </a:avLst>
          </a:prstGeom>
          <a:solidFill>
            <a:srgbClr val="EBF5F5"/>
          </a:solidFill>
          <a:ln w="9525">
            <a:solidFill>
              <a:srgbClr val="D9E6E6"/>
            </a:solidFill>
            <a:prstDash val="solid"/>
          </a:ln>
        </p:spPr>
      </p:sp>
      <p:pic>
        <p:nvPicPr>
          <p:cNvPr id="13" name="Image 2" descr="preencoded.png">    </p:cNvPr>
          <p:cNvPicPr>
            <a:picLocks noChangeAspect="1"/>
          </p:cNvPicPr>
          <p:nvPr/>
        </p:nvPicPr>
        <p:blipFill>
          <a:blip r:embed="rId3"/>
          <a:stretch>
            <a:fillRect/>
          </a:stretch>
        </p:blipFill>
        <p:spPr>
          <a:xfrm>
            <a:off x="822960" y="3474720"/>
            <a:ext cx="566928" cy="566928"/>
          </a:xfrm>
          <a:prstGeom prst="rect">
            <a:avLst/>
          </a:prstGeom>
        </p:spPr>
      </p:pic>
      <p:sp>
        <p:nvSpPr>
          <p:cNvPr id="14" name="Text 9"/>
          <p:cNvSpPr/>
          <p:nvPr/>
        </p:nvSpPr>
        <p:spPr>
          <a:xfrm>
            <a:off x="1600200" y="3383280"/>
            <a:ext cx="2697480" cy="365760"/>
          </a:xfrm>
          <a:prstGeom prst="rect">
            <a:avLst/>
          </a:prstGeom>
          <a:noFill/>
          <a:ln/>
        </p:spPr>
        <p:txBody>
          <a:bodyPr wrap="square" lIns="0" tIns="0" rIns="0" bIns="0" rtlCol="0" anchor="ctr"/>
          <a:lstStyle/>
          <a:p>
            <a:pPr indent="0" marL="0">
              <a:buNone/>
            </a:pPr>
            <a:r>
              <a:rPr lang="en-US" sz="1500" b="1" dirty="0">
                <a:solidFill>
                  <a:srgbClr val="1F2933"/>
                </a:solidFill>
                <a:latin typeface="Calibri" pitchFamily="34" charset="0"/>
                <a:ea typeface="Calibri" pitchFamily="34" charset="-122"/>
                <a:cs typeface="Calibri" pitchFamily="34" charset="-120"/>
              </a:rPr>
              <a:t>Preliminary only</a:t>
            </a:r>
            <a:endParaRPr lang="en-US" sz="1500" dirty="0"/>
          </a:p>
        </p:txBody>
      </p:sp>
      <p:sp>
        <p:nvSpPr>
          <p:cNvPr id="15" name="Text 10"/>
          <p:cNvSpPr/>
          <p:nvPr/>
        </p:nvSpPr>
        <p:spPr>
          <a:xfrm>
            <a:off x="1600200" y="3776472"/>
            <a:ext cx="2697480" cy="548640"/>
          </a:xfrm>
          <a:prstGeom prst="rect">
            <a:avLst/>
          </a:prstGeom>
          <a:noFill/>
          <a:ln/>
        </p:spPr>
        <p:txBody>
          <a:bodyPr wrap="square" lIns="0" tIns="0" rIns="0" bIns="0" rtlCol="0" anchor="ctr"/>
          <a:lstStyle/>
          <a:p>
            <a:pPr indent="0" marL="0">
              <a:buNone/>
            </a:pPr>
            <a:r>
              <a:rPr lang="en-US" sz="1200" dirty="0">
                <a:solidFill>
                  <a:srgbClr val="5B6B7B"/>
                </a:solidFill>
                <a:latin typeface="Calibri" pitchFamily="34" charset="0"/>
                <a:ea typeface="Calibri" pitchFamily="34" charset="-122"/>
                <a:cs typeface="Calibri" pitchFamily="34" charset="-120"/>
              </a:rPr>
              <a:t>Verify with the program before promising</a:t>
            </a:r>
            <a:endParaRPr lang="en-US" sz="1200" dirty="0"/>
          </a:p>
        </p:txBody>
      </p:sp>
      <p:sp>
        <p:nvSpPr>
          <p:cNvPr id="16" name="Shape 11"/>
          <p:cNvSpPr/>
          <p:nvPr/>
        </p:nvSpPr>
        <p:spPr>
          <a:xfrm>
            <a:off x="4709160" y="3063240"/>
            <a:ext cx="3886200" cy="1417320"/>
          </a:xfrm>
          <a:prstGeom prst="roundRect">
            <a:avLst>
              <a:gd name="adj" fmla="val 4516"/>
            </a:avLst>
          </a:prstGeom>
          <a:solidFill>
            <a:srgbClr val="EBF5F5"/>
          </a:solidFill>
          <a:ln w="9525">
            <a:solidFill>
              <a:srgbClr val="D9E6E6"/>
            </a:solidFill>
            <a:prstDash val="solid"/>
          </a:ln>
        </p:spPr>
      </p:sp>
      <p:pic>
        <p:nvPicPr>
          <p:cNvPr id="17" name="Image 3" descr="preencoded.png">    </p:cNvPr>
          <p:cNvPicPr>
            <a:picLocks noChangeAspect="1"/>
          </p:cNvPicPr>
          <p:nvPr/>
        </p:nvPicPr>
        <p:blipFill>
          <a:blip r:embed="rId4"/>
          <a:stretch>
            <a:fillRect/>
          </a:stretch>
        </p:blipFill>
        <p:spPr>
          <a:xfrm>
            <a:off x="4983480" y="3474720"/>
            <a:ext cx="566928" cy="566928"/>
          </a:xfrm>
          <a:prstGeom prst="rect">
            <a:avLst/>
          </a:prstGeom>
        </p:spPr>
      </p:pic>
      <p:sp>
        <p:nvSpPr>
          <p:cNvPr id="18" name="Text 12"/>
          <p:cNvSpPr/>
          <p:nvPr/>
        </p:nvSpPr>
        <p:spPr>
          <a:xfrm>
            <a:off x="5760720" y="3383280"/>
            <a:ext cx="2697480" cy="365760"/>
          </a:xfrm>
          <a:prstGeom prst="rect">
            <a:avLst/>
          </a:prstGeom>
          <a:noFill/>
          <a:ln/>
        </p:spPr>
        <p:txBody>
          <a:bodyPr wrap="square" lIns="0" tIns="0" rIns="0" bIns="0" rtlCol="0" anchor="ctr"/>
          <a:lstStyle/>
          <a:p>
            <a:pPr indent="0" marL="0">
              <a:buNone/>
            </a:pPr>
            <a:r>
              <a:rPr lang="en-US" sz="1500" b="1" dirty="0">
                <a:solidFill>
                  <a:srgbClr val="1F2933"/>
                </a:solidFill>
                <a:latin typeface="Calibri" pitchFamily="34" charset="0"/>
                <a:ea typeface="Calibri" pitchFamily="34" charset="-122"/>
                <a:cs typeface="Calibri" pitchFamily="34" charset="-120"/>
              </a:rPr>
              <a:t>No real PHI in the MVP</a:t>
            </a:r>
            <a:endParaRPr lang="en-US" sz="1500" dirty="0"/>
          </a:p>
        </p:txBody>
      </p:sp>
      <p:sp>
        <p:nvSpPr>
          <p:cNvPr id="19" name="Text 13"/>
          <p:cNvSpPr/>
          <p:nvPr/>
        </p:nvSpPr>
        <p:spPr>
          <a:xfrm>
            <a:off x="5760720" y="3776472"/>
            <a:ext cx="2697480" cy="548640"/>
          </a:xfrm>
          <a:prstGeom prst="rect">
            <a:avLst/>
          </a:prstGeom>
          <a:noFill/>
          <a:ln/>
        </p:spPr>
        <p:txBody>
          <a:bodyPr wrap="square" lIns="0" tIns="0" rIns="0" bIns="0" rtlCol="0" anchor="ctr"/>
          <a:lstStyle/>
          <a:p>
            <a:pPr indent="0" marL="0">
              <a:buNone/>
            </a:pPr>
            <a:r>
              <a:rPr lang="en-US" sz="1200" dirty="0">
                <a:solidFill>
                  <a:srgbClr val="5B6B7B"/>
                </a:solidFill>
                <a:latin typeface="Calibri" pitchFamily="34" charset="0"/>
                <a:ea typeface="Calibri" pitchFamily="34" charset="-122"/>
                <a:cs typeface="Calibri" pitchFamily="34" charset="-120"/>
              </a:rPr>
              <a:t>Fake data until security controls land</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6364A"/>
        </a:solidFill>
      </p:bgPr>
    </p:bg>
    <p:spTree>
      <p:nvGrpSpPr>
        <p:cNvPr id="1" name=""/>
        <p:cNvGrpSpPr/>
        <p:nvPr/>
      </p:nvGrpSpPr>
      <p:grpSpPr>
        <a:xfrm>
          <a:off x="0" y="0"/>
          <a:ext cx="0" cy="0"/>
          <a:chOff x="0" y="0"/>
          <a:chExt cx="0" cy="0"/>
        </a:xfrm>
      </p:grpSpPr>
      <p:sp>
        <p:nvSpPr>
          <p:cNvPr id="2" name="Text 0"/>
          <p:cNvSpPr/>
          <p:nvPr/>
        </p:nvSpPr>
        <p:spPr>
          <a:xfrm>
            <a:off x="640080" y="640080"/>
            <a:ext cx="7863840" cy="640080"/>
          </a:xfrm>
          <a:prstGeom prst="rect">
            <a:avLst/>
          </a:prstGeom>
          <a:noFill/>
          <a:ln/>
        </p:spPr>
        <p:txBody>
          <a:bodyPr wrap="square" lIns="0" tIns="0" rIns="0" bIns="0"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From a shrug to a plan, in about a minute</a:t>
            </a:r>
            <a:endParaRPr lang="en-US" sz="3200" dirty="0"/>
          </a:p>
        </p:txBody>
      </p:sp>
      <p:sp>
        <p:nvSpPr>
          <p:cNvPr id="3" name="Shape 1"/>
          <p:cNvSpPr/>
          <p:nvPr/>
        </p:nvSpPr>
        <p:spPr>
          <a:xfrm>
            <a:off x="640080" y="1554480"/>
            <a:ext cx="685800" cy="384048"/>
          </a:xfrm>
          <a:prstGeom prst="roundRect">
            <a:avLst>
              <a:gd name="adj" fmla="val 50000"/>
            </a:avLst>
          </a:prstGeom>
          <a:solidFill>
            <a:srgbClr val="028090"/>
          </a:solidFill>
          <a:ln/>
        </p:spPr>
      </p:sp>
      <p:sp>
        <p:nvSpPr>
          <p:cNvPr id="4" name="Text 2"/>
          <p:cNvSpPr/>
          <p:nvPr/>
        </p:nvSpPr>
        <p:spPr>
          <a:xfrm>
            <a:off x="640080" y="1545336"/>
            <a:ext cx="685800"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1–2</a:t>
            </a:r>
            <a:endParaRPr lang="en-US" sz="1300" dirty="0"/>
          </a:p>
        </p:txBody>
      </p:sp>
      <p:sp>
        <p:nvSpPr>
          <p:cNvPr id="5" name="Text 3"/>
          <p:cNvSpPr/>
          <p:nvPr/>
        </p:nvSpPr>
        <p:spPr>
          <a:xfrm>
            <a:off x="1508760" y="1572768"/>
            <a:ext cx="6858000" cy="365760"/>
          </a:xfrm>
          <a:prstGeom prst="rect">
            <a:avLst/>
          </a:prstGeom>
          <a:noFill/>
          <a:ln/>
        </p:spPr>
        <p:txBody>
          <a:bodyPr wrap="square" lIns="0" tIns="0" rIns="0" bIns="0" rtlCol="0" anchor="ctr"/>
          <a:lstStyle/>
          <a:p>
            <a:pPr indent="0" marL="0">
              <a:buNone/>
            </a:pPr>
            <a:r>
              <a:rPr lang="en-US" sz="1500" dirty="0">
                <a:solidFill>
                  <a:srgbClr val="D9EDEB"/>
                </a:solidFill>
                <a:latin typeface="Calibri" pitchFamily="34" charset="0"/>
                <a:ea typeface="Calibri" pitchFamily="34" charset="-122"/>
                <a:cs typeface="Calibri" pitchFamily="34" charset="-120"/>
              </a:rPr>
              <a:t>Capture from the EHR, verify what's known</a:t>
            </a:r>
            <a:endParaRPr lang="en-US" sz="1500" dirty="0"/>
          </a:p>
        </p:txBody>
      </p:sp>
      <p:sp>
        <p:nvSpPr>
          <p:cNvPr id="6" name="Shape 4"/>
          <p:cNvSpPr/>
          <p:nvPr/>
        </p:nvSpPr>
        <p:spPr>
          <a:xfrm>
            <a:off x="640080" y="2121408"/>
            <a:ext cx="685800" cy="384048"/>
          </a:xfrm>
          <a:prstGeom prst="roundRect">
            <a:avLst>
              <a:gd name="adj" fmla="val 50000"/>
            </a:avLst>
          </a:prstGeom>
          <a:solidFill>
            <a:srgbClr val="028090"/>
          </a:solidFill>
          <a:ln/>
        </p:spPr>
      </p:sp>
      <p:sp>
        <p:nvSpPr>
          <p:cNvPr id="7" name="Text 5"/>
          <p:cNvSpPr/>
          <p:nvPr/>
        </p:nvSpPr>
        <p:spPr>
          <a:xfrm>
            <a:off x="640080" y="2112264"/>
            <a:ext cx="685800"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8" name="Text 6"/>
          <p:cNvSpPr/>
          <p:nvPr/>
        </p:nvSpPr>
        <p:spPr>
          <a:xfrm>
            <a:off x="1508760" y="2139696"/>
            <a:ext cx="6858000" cy="365760"/>
          </a:xfrm>
          <a:prstGeom prst="rect">
            <a:avLst/>
          </a:prstGeom>
          <a:noFill/>
          <a:ln/>
        </p:spPr>
        <p:txBody>
          <a:bodyPr wrap="square" lIns="0" tIns="0" rIns="0" bIns="0" rtlCol="0" anchor="ctr"/>
          <a:lstStyle/>
          <a:p>
            <a:pPr indent="0" marL="0">
              <a:buNone/>
            </a:pPr>
            <a:r>
              <a:rPr lang="en-US" sz="1500" dirty="0">
                <a:solidFill>
                  <a:srgbClr val="D9EDEB"/>
                </a:solidFill>
                <a:latin typeface="Calibri" pitchFamily="34" charset="0"/>
                <a:ea typeface="Calibri" pitchFamily="34" charset="-122"/>
                <a:cs typeface="Calibri" pitchFamily="34" charset="-120"/>
              </a:rPr>
              <a:t>Every program's rules, one click, reasons shown</a:t>
            </a:r>
            <a:endParaRPr lang="en-US" sz="1500" dirty="0"/>
          </a:p>
        </p:txBody>
      </p:sp>
      <p:sp>
        <p:nvSpPr>
          <p:cNvPr id="9" name="Shape 7"/>
          <p:cNvSpPr/>
          <p:nvPr/>
        </p:nvSpPr>
        <p:spPr>
          <a:xfrm>
            <a:off x="640080" y="2688336"/>
            <a:ext cx="685800" cy="384048"/>
          </a:xfrm>
          <a:prstGeom prst="roundRect">
            <a:avLst>
              <a:gd name="adj" fmla="val 50000"/>
            </a:avLst>
          </a:prstGeom>
          <a:solidFill>
            <a:srgbClr val="028090"/>
          </a:solidFill>
          <a:ln/>
        </p:spPr>
      </p:sp>
      <p:sp>
        <p:nvSpPr>
          <p:cNvPr id="10" name="Text 8"/>
          <p:cNvSpPr/>
          <p:nvPr/>
        </p:nvSpPr>
        <p:spPr>
          <a:xfrm>
            <a:off x="640080" y="2679192"/>
            <a:ext cx="685800"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4–5</a:t>
            </a:r>
            <a:endParaRPr lang="en-US" sz="1300" dirty="0"/>
          </a:p>
        </p:txBody>
      </p:sp>
      <p:sp>
        <p:nvSpPr>
          <p:cNvPr id="11" name="Text 9"/>
          <p:cNvSpPr/>
          <p:nvPr/>
        </p:nvSpPr>
        <p:spPr>
          <a:xfrm>
            <a:off x="1508760" y="2706624"/>
            <a:ext cx="6858000" cy="365760"/>
          </a:xfrm>
          <a:prstGeom prst="rect">
            <a:avLst/>
          </a:prstGeom>
          <a:noFill/>
          <a:ln/>
        </p:spPr>
        <p:txBody>
          <a:bodyPr wrap="square" lIns="0" tIns="0" rIns="0" bIns="0" rtlCol="0" anchor="ctr"/>
          <a:lstStyle/>
          <a:p>
            <a:pPr indent="0" marL="0">
              <a:buNone/>
            </a:pPr>
            <a:r>
              <a:rPr lang="en-US" sz="1500" dirty="0">
                <a:solidFill>
                  <a:srgbClr val="D9EDEB"/>
                </a:solidFill>
                <a:latin typeface="Calibri" pitchFamily="34" charset="0"/>
                <a:ea typeface="Calibri" pitchFamily="34" charset="-122"/>
                <a:cs typeface="Calibri" pitchFamily="34" charset="-120"/>
              </a:rPr>
              <a:t>Ranked plan + three ready-to-share documents</a:t>
            </a:r>
            <a:endParaRPr lang="en-US" sz="1500" dirty="0"/>
          </a:p>
        </p:txBody>
      </p:sp>
      <p:sp>
        <p:nvSpPr>
          <p:cNvPr id="12" name="Text 10"/>
          <p:cNvSpPr/>
          <p:nvPr/>
        </p:nvSpPr>
        <p:spPr>
          <a:xfrm>
            <a:off x="640080" y="3429000"/>
            <a:ext cx="3657600" cy="274320"/>
          </a:xfrm>
          <a:prstGeom prst="rect">
            <a:avLst/>
          </a:prstGeom>
          <a:noFill/>
          <a:ln/>
        </p:spPr>
        <p:txBody>
          <a:bodyPr wrap="square" lIns="0" tIns="0" rIns="0" bIns="0" rtlCol="0" anchor="ctr"/>
          <a:lstStyle/>
          <a:p>
            <a:pPr indent="0" marL="0">
              <a:buNone/>
            </a:pPr>
            <a:r>
              <a:rPr lang="en-US" sz="1100" b="1" spc="300" kern="0" dirty="0">
                <a:solidFill>
                  <a:srgbClr val="02C39A"/>
                </a:solidFill>
                <a:latin typeface="Calibri" pitchFamily="34" charset="0"/>
                <a:ea typeface="Calibri" pitchFamily="34" charset="-122"/>
                <a:cs typeface="Calibri" pitchFamily="34" charset="-120"/>
              </a:rPr>
              <a:t>TO MAKE IT REAL</a:t>
            </a:r>
            <a:endParaRPr lang="en-US" sz="1100" dirty="0"/>
          </a:p>
        </p:txBody>
      </p:sp>
      <p:sp>
        <p:nvSpPr>
          <p:cNvPr id="13" name="Text 11"/>
          <p:cNvSpPr/>
          <p:nvPr/>
        </p:nvSpPr>
        <p:spPr>
          <a:xfrm>
            <a:off x="640080" y="3749040"/>
            <a:ext cx="5943600" cy="1005840"/>
          </a:xfrm>
          <a:prstGeom prst="rect">
            <a:avLst/>
          </a:prstGeom>
          <a:noFill/>
          <a:ln/>
        </p:spPr>
        <p:txBody>
          <a:bodyPr wrap="square" rtlCol="0" anchor="t"/>
          <a:lstStyle/>
          <a:p>
            <a:pPr marL="342900" indent="-342900">
              <a:spcAft>
                <a:spcPts val="400"/>
              </a:spcAft>
              <a:buSzPct val="100000"/>
              <a:buChar char="•"/>
            </a:pPr>
            <a:r>
              <a:rPr lang="en-US" sz="1250" dirty="0">
                <a:solidFill>
                  <a:srgbClr val="D9EDEB"/>
                </a:solidFill>
                <a:latin typeface="Calibri" pitchFamily="34" charset="0"/>
                <a:ea typeface="Calibri" pitchFamily="34" charset="-122"/>
                <a:cs typeface="Calibri" pitchFamily="34" charset="-120"/>
              </a:rPr>
              <a:t>Security &amp; HIPAA controls before any real PHI</a:t>
            </a:r>
            <a:endParaRPr lang="en-US" sz="1250" dirty="0"/>
          </a:p>
          <a:p>
            <a:pPr marL="342900" indent="-342900">
              <a:spcAft>
                <a:spcPts val="400"/>
              </a:spcAft>
              <a:buSzPct val="100000"/>
              <a:buChar char="•"/>
            </a:pPr>
            <a:r>
              <a:rPr lang="en-US" sz="1250" dirty="0">
                <a:solidFill>
                  <a:srgbClr val="D9EDEB"/>
                </a:solidFill>
                <a:latin typeface="Calibri" pitchFamily="34" charset="0"/>
                <a:ea typeface="Calibri" pitchFamily="34" charset="-122"/>
                <a:cs typeface="Calibri" pitchFamily="34" charset="-120"/>
              </a:rPr>
              <a:t>Maintained thresholds (FPL, LIS, all-state SPAPs) with yearly updates</a:t>
            </a:r>
            <a:endParaRPr lang="en-US" sz="1250" dirty="0"/>
          </a:p>
          <a:p>
            <a:pPr marL="342900" indent="-342900">
              <a:spcAft>
                <a:spcPts val="400"/>
              </a:spcAft>
              <a:buSzPct val="100000"/>
              <a:buChar char="•"/>
            </a:pPr>
            <a:r>
              <a:rPr lang="en-US" sz="1250" dirty="0">
                <a:solidFill>
                  <a:srgbClr val="D9EDEB"/>
                </a:solidFill>
                <a:latin typeface="Calibri" pitchFamily="34" charset="0"/>
                <a:ea typeface="Calibri" pitchFamily="34" charset="-122"/>
                <a:cs typeface="Calibri" pitchFamily="34" charset="-120"/>
              </a:rPr>
              <a:t>SMART on FHIR instead of page scraping</a:t>
            </a:r>
            <a:endParaRPr lang="en-US" sz="1250" dirty="0"/>
          </a:p>
        </p:txBody>
      </p:sp>
      <p:sp>
        <p:nvSpPr>
          <p:cNvPr id="14" name="Text 12"/>
          <p:cNvSpPr/>
          <p:nvPr/>
        </p:nvSpPr>
        <p:spPr>
          <a:xfrm>
            <a:off x="6217920" y="4160520"/>
            <a:ext cx="2286000" cy="548640"/>
          </a:xfrm>
          <a:prstGeom prst="rect">
            <a:avLst/>
          </a:prstGeom>
          <a:noFill/>
          <a:ln/>
        </p:spPr>
        <p:txBody>
          <a:bodyPr wrap="square" lIns="0" tIns="0" rIns="0" bIns="0" rtlCol="0" anchor="ctr"/>
          <a:lstStyle/>
          <a:p>
            <a:pPr algn="r" indent="0" marL="0">
              <a:buNone/>
            </a:pPr>
            <a:r>
              <a:rPr lang="en-US" sz="2400" b="1" dirty="0">
                <a:solidFill>
                  <a:srgbClr val="02C39A"/>
                </a:solidFill>
                <a:latin typeface="Cambria" pitchFamily="34" charset="0"/>
                <a:ea typeface="Cambria" pitchFamily="34" charset="-122"/>
                <a:cs typeface="Cambria" pitchFamily="34" charset="-120"/>
              </a:rPr>
              <a:t>Questions?</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8046720" cy="548640"/>
          </a:xfrm>
          <a:prstGeom prst="rect">
            <a:avLst/>
          </a:prstGeom>
          <a:noFill/>
          <a:ln/>
        </p:spPr>
        <p:txBody>
          <a:bodyPr wrap="square" lIns="0" tIns="0" rIns="0" bIns="0" rtlCol="0" anchor="ctr"/>
          <a:lstStyle/>
          <a:p>
            <a:pPr indent="0" marL="0">
              <a:buNone/>
            </a:pPr>
            <a:r>
              <a:rPr lang="en-US" sz="3000" b="1" dirty="0">
                <a:solidFill>
                  <a:srgbClr val="1F2933"/>
                </a:solidFill>
                <a:latin typeface="Cambria" pitchFamily="34" charset="0"/>
                <a:ea typeface="Cambria" pitchFamily="34" charset="-122"/>
                <a:cs typeface="Cambria" pitchFamily="34" charset="-120"/>
              </a:rPr>
              <a:t>The problem at the pharmacy counter</a:t>
            </a:r>
            <a:endParaRPr lang="en-US" sz="3000" dirty="0"/>
          </a:p>
        </p:txBody>
      </p:sp>
      <p:sp>
        <p:nvSpPr>
          <p:cNvPr id="3" name="Shape 1"/>
          <p:cNvSpPr/>
          <p:nvPr/>
        </p:nvSpPr>
        <p:spPr>
          <a:xfrm>
            <a:off x="548640" y="1234440"/>
            <a:ext cx="3749040" cy="3291840"/>
          </a:xfrm>
          <a:prstGeom prst="roundRect">
            <a:avLst>
              <a:gd name="adj" fmla="val 1944"/>
            </a:avLst>
          </a:prstGeom>
          <a:solidFill>
            <a:srgbClr val="EBF5F5"/>
          </a:solidFill>
          <a:ln w="9525">
            <a:solidFill>
              <a:srgbClr val="D9E6E6"/>
            </a:solidFill>
            <a:prstDash val="solid"/>
          </a:ln>
        </p:spPr>
      </p:sp>
      <p:sp>
        <p:nvSpPr>
          <p:cNvPr id="4" name="Text 2"/>
          <p:cNvSpPr/>
          <p:nvPr/>
        </p:nvSpPr>
        <p:spPr>
          <a:xfrm>
            <a:off x="822960" y="1463040"/>
            <a:ext cx="3200400" cy="914400"/>
          </a:xfrm>
          <a:prstGeom prst="rect">
            <a:avLst/>
          </a:prstGeom>
          <a:noFill/>
          <a:ln/>
        </p:spPr>
        <p:txBody>
          <a:bodyPr wrap="square" lIns="0" tIns="0" rIns="0" bIns="0" rtlCol="0" anchor="ctr"/>
          <a:lstStyle/>
          <a:p>
            <a:pPr indent="0" marL="0">
              <a:buNone/>
            </a:pPr>
            <a:r>
              <a:rPr lang="en-US" sz="6000" b="1" dirty="0">
                <a:solidFill>
                  <a:srgbClr val="028090"/>
                </a:solidFill>
                <a:latin typeface="Cambria" pitchFamily="34" charset="0"/>
                <a:ea typeface="Cambria" pitchFamily="34" charset="-122"/>
                <a:cs typeface="Cambria" pitchFamily="34" charset="-120"/>
              </a:rPr>
              <a:t>$88.40</a:t>
            </a:r>
            <a:endParaRPr lang="en-US" sz="6000" dirty="0"/>
          </a:p>
        </p:txBody>
      </p:sp>
      <p:sp>
        <p:nvSpPr>
          <p:cNvPr id="5" name="Text 3"/>
          <p:cNvSpPr/>
          <p:nvPr/>
        </p:nvSpPr>
        <p:spPr>
          <a:xfrm>
            <a:off x="822960" y="2450592"/>
            <a:ext cx="3200400" cy="594360"/>
          </a:xfrm>
          <a:prstGeom prst="rect">
            <a:avLst/>
          </a:prstGeom>
          <a:noFill/>
          <a:ln/>
        </p:spPr>
        <p:txBody>
          <a:bodyPr wrap="square" lIns="0" tIns="0" rIns="0" bIns="0" rtlCol="0" anchor="ctr"/>
          <a:lstStyle/>
          <a:p>
            <a:pPr indent="0" marL="0">
              <a:buNone/>
            </a:pPr>
            <a:r>
              <a:rPr lang="en-US" sz="1300" dirty="0">
                <a:solidFill>
                  <a:srgbClr val="1F2933"/>
                </a:solidFill>
                <a:latin typeface="Calibri" pitchFamily="34" charset="0"/>
                <a:ea typeface="Calibri" pitchFamily="34" charset="-122"/>
                <a:cs typeface="Calibri" pitchFamily="34" charset="-120"/>
              </a:rPr>
              <a:t>per month, out of pocket, for one anticoagulant — our demo patient's reality.</a:t>
            </a:r>
            <a:endParaRPr lang="en-US" sz="1300" dirty="0"/>
          </a:p>
        </p:txBody>
      </p:sp>
      <p:sp>
        <p:nvSpPr>
          <p:cNvPr id="6" name="Text 4"/>
          <p:cNvSpPr/>
          <p:nvPr/>
        </p:nvSpPr>
        <p:spPr>
          <a:xfrm>
            <a:off x="822960" y="3200400"/>
            <a:ext cx="3291840" cy="1188720"/>
          </a:xfrm>
          <a:prstGeom prst="rect">
            <a:avLst/>
          </a:prstGeom>
          <a:noFill/>
          <a:ln/>
        </p:spPr>
        <p:txBody>
          <a:bodyPr wrap="square" rtlCol="0" anchor="t"/>
          <a:lstStyle/>
          <a:p>
            <a:pPr marL="342900" indent="-342900">
              <a:spcAft>
                <a:spcPts val="500"/>
              </a:spcAft>
              <a:buSzPct val="100000"/>
              <a:buChar char="•"/>
            </a:pPr>
            <a:r>
              <a:rPr lang="en-US" sz="1250" dirty="0">
                <a:solidFill>
                  <a:srgbClr val="1F2933"/>
                </a:solidFill>
                <a:latin typeface="Calibri" pitchFamily="34" charset="0"/>
                <a:ea typeface="Calibri" pitchFamily="34" charset="-122"/>
                <a:cs typeface="Calibri" pitchFamily="34" charset="-120"/>
              </a:rPr>
              <a:t>Help exists — federal, state, charitable</a:t>
            </a:r>
            <a:endParaRPr lang="en-US" sz="1250" dirty="0"/>
          </a:p>
          <a:p>
            <a:pPr marL="342900" indent="-342900">
              <a:spcAft>
                <a:spcPts val="500"/>
              </a:spcAft>
              <a:buSzPct val="100000"/>
              <a:buChar char="•"/>
            </a:pPr>
            <a:r>
              <a:rPr lang="en-US" sz="1250" dirty="0">
                <a:solidFill>
                  <a:srgbClr val="1F2933"/>
                </a:solidFill>
                <a:latin typeface="Calibri" pitchFamily="34" charset="0"/>
                <a:ea typeface="Calibri" pitchFamily="34" charset="-122"/>
                <a:cs typeface="Calibri" pitchFamily="34" charset="-120"/>
              </a:rPr>
              <a:t>Every program has its own rule book</a:t>
            </a:r>
            <a:endParaRPr lang="en-US" sz="1250" dirty="0"/>
          </a:p>
          <a:p>
            <a:pPr marL="342900" indent="-342900">
              <a:spcAft>
                <a:spcPts val="500"/>
              </a:spcAft>
              <a:buSzPct val="100000"/>
              <a:buChar char="•"/>
            </a:pPr>
            <a:r>
              <a:rPr lang="en-US" sz="1250" dirty="0">
                <a:solidFill>
                  <a:srgbClr val="1F2933"/>
                </a:solidFill>
                <a:latin typeface="Calibri" pitchFamily="34" charset="0"/>
                <a:ea typeface="Calibri" pitchFamily="34" charset="-122"/>
                <a:cs typeface="Calibri" pitchFamily="34" charset="-120"/>
              </a:rPr>
              <a:t>Nobody has time to check them all</a:t>
            </a:r>
            <a:endParaRPr lang="en-US" sz="1250" dirty="0"/>
          </a:p>
        </p:txBody>
      </p:sp>
      <p:sp>
        <p:nvSpPr>
          <p:cNvPr id="7" name="Shape 5"/>
          <p:cNvSpPr/>
          <p:nvPr/>
        </p:nvSpPr>
        <p:spPr>
          <a:xfrm>
            <a:off x="4526280" y="1234440"/>
            <a:ext cx="4069080" cy="1600200"/>
          </a:xfrm>
          <a:prstGeom prst="roundRect">
            <a:avLst>
              <a:gd name="adj" fmla="val 4000"/>
            </a:avLst>
          </a:prstGeom>
          <a:solidFill>
            <a:srgbClr val="EDFAF3"/>
          </a:solidFill>
          <a:ln w="9525">
            <a:solidFill>
              <a:srgbClr val="D9E6E6"/>
            </a:solidFill>
            <a:prstDash val="solid"/>
          </a:ln>
        </p:spPr>
      </p:sp>
      <p:pic>
        <p:nvPicPr>
          <p:cNvPr id="8" name="Image 0" descr="preencoded.png">    </p:cNvPr>
          <p:cNvPicPr>
            <a:picLocks noChangeAspect="1"/>
          </p:cNvPicPr>
          <p:nvPr/>
        </p:nvPicPr>
        <p:blipFill>
          <a:blip r:embed="rId1"/>
          <a:stretch>
            <a:fillRect/>
          </a:stretch>
        </p:blipFill>
        <p:spPr>
          <a:xfrm>
            <a:off x="4800600" y="1508760"/>
            <a:ext cx="502920" cy="502920"/>
          </a:xfrm>
          <a:prstGeom prst="rect">
            <a:avLst/>
          </a:prstGeom>
        </p:spPr>
      </p:pic>
      <p:sp>
        <p:nvSpPr>
          <p:cNvPr id="9" name="Text 6"/>
          <p:cNvSpPr/>
          <p:nvPr/>
        </p:nvSpPr>
        <p:spPr>
          <a:xfrm>
            <a:off x="5486400" y="1417320"/>
            <a:ext cx="2926080" cy="274320"/>
          </a:xfrm>
          <a:prstGeom prst="rect">
            <a:avLst/>
          </a:prstGeom>
          <a:noFill/>
          <a:ln/>
        </p:spPr>
        <p:txBody>
          <a:bodyPr wrap="square" lIns="0" tIns="0" rIns="0" bIns="0" rtlCol="0" anchor="ctr"/>
          <a:lstStyle/>
          <a:p>
            <a:pPr indent="0" marL="0">
              <a:buNone/>
            </a:pPr>
            <a:r>
              <a:rPr lang="en-US" sz="1200" b="1" spc="200" kern="0" dirty="0">
                <a:solidFill>
                  <a:srgbClr val="1A7F37"/>
                </a:solidFill>
                <a:latin typeface="Calibri" pitchFamily="34" charset="0"/>
                <a:ea typeface="Calibri" pitchFamily="34" charset="-122"/>
                <a:cs typeface="Calibri" pitchFamily="34" charset="-120"/>
              </a:rPr>
              <a:t>WHAT IT IS</a:t>
            </a:r>
            <a:endParaRPr lang="en-US" sz="1200" dirty="0"/>
          </a:p>
        </p:txBody>
      </p:sp>
      <p:sp>
        <p:nvSpPr>
          <p:cNvPr id="10" name="Text 7"/>
          <p:cNvSpPr/>
          <p:nvPr/>
        </p:nvSpPr>
        <p:spPr>
          <a:xfrm>
            <a:off x="5486400" y="1737360"/>
            <a:ext cx="2926080" cy="1005840"/>
          </a:xfrm>
          <a:prstGeom prst="rect">
            <a:avLst/>
          </a:prstGeom>
          <a:noFill/>
          <a:ln/>
        </p:spPr>
        <p:txBody>
          <a:bodyPr wrap="square" rtlCol="0" anchor="t"/>
          <a:lstStyle/>
          <a:p>
            <a:pPr marL="342900" indent="-342900">
              <a:spcAft>
                <a:spcPts val="400"/>
              </a:spcAft>
              <a:buSzPct val="100000"/>
              <a:buChar char="•"/>
            </a:pPr>
            <a:r>
              <a:rPr lang="en-US" sz="1200" dirty="0">
                <a:solidFill>
                  <a:srgbClr val="1F2933"/>
                </a:solidFill>
                <a:latin typeface="Calibri" pitchFamily="34" charset="0"/>
                <a:ea typeface="Calibri" pitchFamily="34" charset="-122"/>
                <a:cs typeface="Calibri" pitchFamily="34" charset="-120"/>
              </a:rPr>
              <a:t>A screening assistant for providers &amp; pharmacy staff</a:t>
            </a:r>
            <a:endParaRPr lang="en-US" sz="1200" dirty="0"/>
          </a:p>
          <a:p>
            <a:pPr marL="342900" indent="-342900">
              <a:spcAft>
                <a:spcPts val="400"/>
              </a:spcAft>
              <a:buSzPct val="100000"/>
              <a:buChar char="•"/>
            </a:pPr>
            <a:r>
              <a:rPr lang="en-US" sz="1200" dirty="0">
                <a:solidFill>
                  <a:srgbClr val="1F2933"/>
                </a:solidFill>
                <a:latin typeface="Calibri" pitchFamily="34" charset="0"/>
                <a:ea typeface="Calibri" pitchFamily="34" charset="-122"/>
                <a:cs typeface="Calibri" pitchFamily="34" charset="-120"/>
              </a:rPr>
              <a:t>Five guided steps: capture → check → share</a:t>
            </a:r>
            <a:endParaRPr lang="en-US" sz="1200" dirty="0"/>
          </a:p>
        </p:txBody>
      </p:sp>
      <p:sp>
        <p:nvSpPr>
          <p:cNvPr id="11" name="Shape 8"/>
          <p:cNvSpPr/>
          <p:nvPr/>
        </p:nvSpPr>
        <p:spPr>
          <a:xfrm>
            <a:off x="4526280" y="2926080"/>
            <a:ext cx="4069080" cy="1600200"/>
          </a:xfrm>
          <a:prstGeom prst="roundRect">
            <a:avLst>
              <a:gd name="adj" fmla="val 4000"/>
            </a:avLst>
          </a:prstGeom>
          <a:solidFill>
            <a:srgbClr val="FDF0EF"/>
          </a:solidFill>
          <a:ln w="9525">
            <a:solidFill>
              <a:srgbClr val="D9E6E6"/>
            </a:solidFill>
            <a:prstDash val="solid"/>
          </a:ln>
        </p:spPr>
      </p:sp>
      <p:pic>
        <p:nvPicPr>
          <p:cNvPr id="12" name="Image 1" descr="preencoded.png">    </p:cNvPr>
          <p:cNvPicPr>
            <a:picLocks noChangeAspect="1"/>
          </p:cNvPicPr>
          <p:nvPr/>
        </p:nvPicPr>
        <p:blipFill>
          <a:blip r:embed="rId2"/>
          <a:stretch>
            <a:fillRect/>
          </a:stretch>
        </p:blipFill>
        <p:spPr>
          <a:xfrm>
            <a:off x="4800600" y="3200400"/>
            <a:ext cx="502920" cy="502920"/>
          </a:xfrm>
          <a:prstGeom prst="rect">
            <a:avLst/>
          </a:prstGeom>
        </p:spPr>
      </p:pic>
      <p:sp>
        <p:nvSpPr>
          <p:cNvPr id="13" name="Text 9"/>
          <p:cNvSpPr/>
          <p:nvPr/>
        </p:nvSpPr>
        <p:spPr>
          <a:xfrm>
            <a:off x="5486400" y="3108960"/>
            <a:ext cx="2926080" cy="274320"/>
          </a:xfrm>
          <a:prstGeom prst="rect">
            <a:avLst/>
          </a:prstGeom>
          <a:noFill/>
          <a:ln/>
        </p:spPr>
        <p:txBody>
          <a:bodyPr wrap="square" lIns="0" tIns="0" rIns="0" bIns="0" rtlCol="0" anchor="ctr"/>
          <a:lstStyle/>
          <a:p>
            <a:pPr indent="0" marL="0">
              <a:buNone/>
            </a:pPr>
            <a:r>
              <a:rPr lang="en-US" sz="1200" b="1" spc="200" kern="0" dirty="0">
                <a:solidFill>
                  <a:srgbClr val="B42318"/>
                </a:solidFill>
                <a:latin typeface="Calibri" pitchFamily="34" charset="0"/>
                <a:ea typeface="Calibri" pitchFamily="34" charset="-122"/>
                <a:cs typeface="Calibri" pitchFamily="34" charset="-120"/>
              </a:rPr>
              <a:t>WHAT IT IS NOT</a:t>
            </a:r>
            <a:endParaRPr lang="en-US" sz="1200" dirty="0"/>
          </a:p>
        </p:txBody>
      </p:sp>
      <p:sp>
        <p:nvSpPr>
          <p:cNvPr id="14" name="Text 10"/>
          <p:cNvSpPr/>
          <p:nvPr/>
        </p:nvSpPr>
        <p:spPr>
          <a:xfrm>
            <a:off x="5486400" y="3429000"/>
            <a:ext cx="2926080" cy="1005840"/>
          </a:xfrm>
          <a:prstGeom prst="rect">
            <a:avLst/>
          </a:prstGeom>
          <a:noFill/>
          <a:ln/>
        </p:spPr>
        <p:txBody>
          <a:bodyPr wrap="square" rtlCol="0" anchor="t"/>
          <a:lstStyle/>
          <a:p>
            <a:pPr marL="342900" indent="-342900">
              <a:spcAft>
                <a:spcPts val="400"/>
              </a:spcAft>
              <a:buSzPct val="100000"/>
              <a:buChar char="•"/>
            </a:pPr>
            <a:r>
              <a:rPr lang="en-US" sz="1200" dirty="0">
                <a:solidFill>
                  <a:srgbClr val="1F2933"/>
                </a:solidFill>
                <a:latin typeface="Calibri" pitchFamily="34" charset="0"/>
                <a:ea typeface="Calibri" pitchFamily="34" charset="-122"/>
                <a:cs typeface="Calibri" pitchFamily="34" charset="-120"/>
              </a:rPr>
              <a:t>Not clinical decision support — never touches therapy</a:t>
            </a:r>
            <a:endParaRPr lang="en-US" sz="1200" dirty="0"/>
          </a:p>
          <a:p>
            <a:pPr marL="342900" indent="-342900">
              <a:spcAft>
                <a:spcPts val="400"/>
              </a:spcAft>
              <a:buSzPct val="100000"/>
              <a:buChar char="•"/>
            </a:pPr>
            <a:r>
              <a:rPr lang="en-US" sz="1200" dirty="0">
                <a:solidFill>
                  <a:srgbClr val="1F2933"/>
                </a:solidFill>
                <a:latin typeface="Calibri" pitchFamily="34" charset="0"/>
                <a:ea typeface="Calibri" pitchFamily="34" charset="-122"/>
                <a:cs typeface="Calibri" pitchFamily="34" charset="-120"/>
              </a:rPr>
              <a:t>Not a final determination · not for real PHI yet</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384048"/>
            <a:ext cx="8046720" cy="548640"/>
          </a:xfrm>
          <a:prstGeom prst="rect">
            <a:avLst/>
          </a:prstGeom>
          <a:noFill/>
          <a:ln/>
        </p:spPr>
        <p:txBody>
          <a:bodyPr wrap="square" lIns="0" tIns="0" rIns="0" bIns="0" rtlCol="0" anchor="ctr"/>
          <a:lstStyle/>
          <a:p>
            <a:pPr indent="0" marL="0">
              <a:buNone/>
            </a:pPr>
            <a:r>
              <a:rPr lang="en-US" sz="3000" b="1" dirty="0">
                <a:solidFill>
                  <a:srgbClr val="1F2933"/>
                </a:solidFill>
                <a:latin typeface="Cambria" pitchFamily="34" charset="0"/>
                <a:ea typeface="Cambria" pitchFamily="34" charset="-122"/>
                <a:cs typeface="Cambria" pitchFamily="34" charset="-120"/>
              </a:rPr>
              <a:t>The stage: a fake EHR, a real workflow</a:t>
            </a:r>
            <a:endParaRPr lang="en-US" sz="3000" dirty="0"/>
          </a:p>
        </p:txBody>
      </p:sp>
      <p:sp>
        <p:nvSpPr>
          <p:cNvPr id="3" name="Shape 1"/>
          <p:cNvSpPr/>
          <p:nvPr/>
        </p:nvSpPr>
        <p:spPr>
          <a:xfrm>
            <a:off x="466344" y="1380744"/>
            <a:ext cx="5833872" cy="2605532"/>
          </a:xfrm>
          <a:prstGeom prst="roundRect">
            <a:avLst>
              <a:gd name="adj" fmla="val 2106"/>
            </a:avLst>
          </a:prstGeom>
          <a:solidFill>
            <a:srgbClr val="FFFFFF"/>
          </a:solidFill>
          <a:ln w="12700">
            <a:solidFill>
              <a:srgbClr val="C9D6D6"/>
            </a:solidFill>
            <a:prstDash val="solid"/>
          </a:ln>
          <a:effectLst>
            <a:outerShdw sx="100000" sy="100000" kx="0" ky="0" algn="bl" rotWithShape="0" blurRad="101600" dist="25400" dir="2700000">
              <a:srgbClr val="000000">
                <a:alpha val="18000"/>
              </a:srgbClr>
            </a:outerShdw>
          </a:effectLst>
        </p:spPr>
      </p:sp>
      <p:pic>
        <p:nvPicPr>
          <p:cNvPr id="4" name="Image 0" descr="/private/tmp/claude-501/-Users-pengas-dev-crudder/9b26c297-cfcb-4b97-9f84-2601bf535245/scratchpad/shots/ehr.png">    </p:cNvPr>
          <p:cNvPicPr>
            <a:picLocks noChangeAspect="1"/>
          </p:cNvPicPr>
          <p:nvPr/>
        </p:nvPicPr>
        <p:blipFill>
          <a:blip r:embed="rId1"/>
          <a:stretch>
            <a:fillRect/>
          </a:stretch>
        </p:blipFill>
        <p:spPr>
          <a:xfrm>
            <a:off x="548640" y="1463040"/>
            <a:ext cx="5669280" cy="2440940"/>
          </a:xfrm>
          <a:prstGeom prst="rect">
            <a:avLst/>
          </a:prstGeom>
        </p:spPr>
      </p:pic>
      <p:sp>
        <p:nvSpPr>
          <p:cNvPr id="5" name="Shape 2"/>
          <p:cNvSpPr/>
          <p:nvPr/>
        </p:nvSpPr>
        <p:spPr>
          <a:xfrm>
            <a:off x="6355080" y="1325880"/>
            <a:ext cx="640080" cy="640080"/>
          </a:xfrm>
          <a:prstGeom prst="ellipse">
            <a:avLst/>
          </a:prstGeom>
          <a:solidFill>
            <a:srgbClr val="7D5BA6"/>
          </a:solidFill>
          <a:ln/>
        </p:spPr>
      </p:sp>
      <p:sp>
        <p:nvSpPr>
          <p:cNvPr id="6" name="Text 3"/>
          <p:cNvSpPr/>
          <p:nvPr/>
        </p:nvSpPr>
        <p:spPr>
          <a:xfrm>
            <a:off x="6355080" y="1325880"/>
            <a:ext cx="640080" cy="640080"/>
          </a:xfrm>
          <a:prstGeom prst="rect">
            <a:avLst/>
          </a:prstGeom>
          <a:noFill/>
          <a:ln/>
        </p:spPr>
        <p:txBody>
          <a:bodyPr wrap="square" lIns="0" tIns="0" rIns="0" bIns="0"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DN</a:t>
            </a:r>
            <a:endParaRPr lang="en-US" sz="1700" dirty="0"/>
          </a:p>
        </p:txBody>
      </p:sp>
      <p:sp>
        <p:nvSpPr>
          <p:cNvPr id="7" name="Text 4"/>
          <p:cNvSpPr/>
          <p:nvPr/>
        </p:nvSpPr>
        <p:spPr>
          <a:xfrm>
            <a:off x="7132320" y="1371600"/>
            <a:ext cx="1737360" cy="457200"/>
          </a:xfrm>
          <a:prstGeom prst="rect">
            <a:avLst/>
          </a:prstGeom>
          <a:noFill/>
          <a:ln/>
        </p:spPr>
        <p:txBody>
          <a:bodyPr wrap="square" lIns="0" tIns="0" rIns="0" bIns="0" rtlCol="0" anchor="ctr"/>
          <a:lstStyle/>
          <a:p>
            <a:pPr indent="0" marL="0">
              <a:buNone/>
            </a:pPr>
            <a:r>
              <a:rPr lang="en-US" sz="1400" b="1" dirty="0">
                <a:solidFill>
                  <a:srgbClr val="1F2933"/>
                </a:solidFill>
                <a:latin typeface="Calibri" pitchFamily="34" charset="0"/>
                <a:ea typeface="Calibri" pitchFamily="34" charset="-122"/>
                <a:cs typeface="Calibri" pitchFamily="34" charset="-120"/>
              </a:rPr>
              <a:t>Dorothy Nakamura</a:t>
            </a:r>
            <a:endParaRPr lang="en-US" sz="1400" dirty="0"/>
          </a:p>
        </p:txBody>
      </p:sp>
      <p:sp>
        <p:nvSpPr>
          <p:cNvPr id="8" name="Text 5"/>
          <p:cNvSpPr/>
          <p:nvPr/>
        </p:nvSpPr>
        <p:spPr>
          <a:xfrm>
            <a:off x="7132320" y="1691640"/>
            <a:ext cx="1737360" cy="274320"/>
          </a:xfrm>
          <a:prstGeom prst="rect">
            <a:avLst/>
          </a:prstGeom>
          <a:noFill/>
          <a:ln/>
        </p:spPr>
        <p:txBody>
          <a:bodyPr wrap="square" lIns="0" tIns="0" rIns="0" bIns="0" rtlCol="0" anchor="ctr"/>
          <a:lstStyle/>
          <a:p>
            <a:pPr indent="0" marL="0">
              <a:buNone/>
            </a:pPr>
            <a:r>
              <a:rPr lang="en-US" sz="1050" dirty="0">
                <a:solidFill>
                  <a:srgbClr val="5B6B7B"/>
                </a:solidFill>
                <a:latin typeface="Calibri" pitchFamily="34" charset="0"/>
                <a:ea typeface="Calibri" pitchFamily="34" charset="-122"/>
                <a:cs typeface="Calibri" pitchFamily="34" charset="-120"/>
              </a:rPr>
              <a:t>74 · Scranton, PA · Part D</a:t>
            </a:r>
            <a:endParaRPr lang="en-US" sz="1050" dirty="0"/>
          </a:p>
        </p:txBody>
      </p:sp>
      <p:sp>
        <p:nvSpPr>
          <p:cNvPr id="9" name="Shape 6"/>
          <p:cNvSpPr/>
          <p:nvPr/>
        </p:nvSpPr>
        <p:spPr>
          <a:xfrm>
            <a:off x="6355080" y="2240280"/>
            <a:ext cx="2240280" cy="1371600"/>
          </a:xfrm>
          <a:prstGeom prst="roundRect">
            <a:avLst>
              <a:gd name="adj" fmla="val 4667"/>
            </a:avLst>
          </a:prstGeom>
          <a:solidFill>
            <a:srgbClr val="FDF0EF"/>
          </a:solidFill>
          <a:ln w="9525">
            <a:solidFill>
              <a:srgbClr val="D9E6E6"/>
            </a:solidFill>
            <a:prstDash val="solid"/>
          </a:ln>
        </p:spPr>
      </p:sp>
      <p:sp>
        <p:nvSpPr>
          <p:cNvPr id="10" name="Text 7"/>
          <p:cNvSpPr/>
          <p:nvPr/>
        </p:nvSpPr>
        <p:spPr>
          <a:xfrm>
            <a:off x="6583680" y="2395728"/>
            <a:ext cx="1828800" cy="274320"/>
          </a:xfrm>
          <a:prstGeom prst="rect">
            <a:avLst/>
          </a:prstGeom>
          <a:noFill/>
          <a:ln/>
        </p:spPr>
        <p:txBody>
          <a:bodyPr wrap="square" lIns="0" tIns="0" rIns="0" bIns="0" rtlCol="0" anchor="ctr"/>
          <a:lstStyle/>
          <a:p>
            <a:pPr indent="0" marL="0">
              <a:buNone/>
            </a:pPr>
            <a:r>
              <a:rPr lang="en-US" sz="1300" b="1" dirty="0">
                <a:solidFill>
                  <a:srgbClr val="1F2933"/>
                </a:solidFill>
                <a:latin typeface="Calibri" pitchFamily="34" charset="0"/>
                <a:ea typeface="Calibri" pitchFamily="34" charset="-122"/>
                <a:cs typeface="Calibri" pitchFamily="34" charset="-120"/>
              </a:rPr>
              <a:t>Xarelto 20 mg</a:t>
            </a:r>
            <a:endParaRPr lang="en-US" sz="1300" dirty="0"/>
          </a:p>
        </p:txBody>
      </p:sp>
      <p:sp>
        <p:nvSpPr>
          <p:cNvPr id="11" name="Text 8"/>
          <p:cNvSpPr/>
          <p:nvPr/>
        </p:nvSpPr>
        <p:spPr>
          <a:xfrm>
            <a:off x="6583680" y="2670048"/>
            <a:ext cx="1828800" cy="502920"/>
          </a:xfrm>
          <a:prstGeom prst="rect">
            <a:avLst/>
          </a:prstGeom>
          <a:noFill/>
          <a:ln/>
        </p:spPr>
        <p:txBody>
          <a:bodyPr wrap="square" lIns="0" tIns="0" rIns="0" bIns="0" rtlCol="0" anchor="ctr"/>
          <a:lstStyle/>
          <a:p>
            <a:pPr indent="0" marL="0">
              <a:buNone/>
            </a:pPr>
            <a:r>
              <a:rPr lang="en-US" sz="3200" b="1" dirty="0">
                <a:solidFill>
                  <a:srgbClr val="B42318"/>
                </a:solidFill>
                <a:latin typeface="Cambria" pitchFamily="34" charset="0"/>
                <a:ea typeface="Cambria" pitchFamily="34" charset="-122"/>
                <a:cs typeface="Cambria" pitchFamily="34" charset="-120"/>
              </a:rPr>
              <a:t>$88.40</a:t>
            </a:r>
            <a:endParaRPr lang="en-US" sz="3200" dirty="0"/>
          </a:p>
        </p:txBody>
      </p:sp>
      <p:sp>
        <p:nvSpPr>
          <p:cNvPr id="12" name="Text 9"/>
          <p:cNvSpPr/>
          <p:nvPr/>
        </p:nvSpPr>
        <p:spPr>
          <a:xfrm>
            <a:off x="6583680" y="3200400"/>
            <a:ext cx="1828800" cy="365760"/>
          </a:xfrm>
          <a:prstGeom prst="rect">
            <a:avLst/>
          </a:prstGeom>
          <a:noFill/>
          <a:ln/>
        </p:spPr>
        <p:txBody>
          <a:bodyPr wrap="square" lIns="0" tIns="0" rIns="0" bIns="0" rtlCol="0" anchor="ctr"/>
          <a:lstStyle/>
          <a:p>
            <a:pPr indent="0" marL="0">
              <a:buNone/>
            </a:pPr>
            <a:r>
              <a:rPr lang="en-US" sz="1050" dirty="0">
                <a:solidFill>
                  <a:srgbClr val="5B6B7B"/>
                </a:solidFill>
                <a:latin typeface="Calibri" pitchFamily="34" charset="0"/>
                <a:ea typeface="Calibri" pitchFamily="34" charset="-122"/>
                <a:cs typeface="Calibri" pitchFamily="34" charset="-120"/>
              </a:rPr>
              <a:t>per fill — flagged high out-of-pocket</a:t>
            </a:r>
            <a:endParaRPr lang="en-US" sz="1050" dirty="0"/>
          </a:p>
        </p:txBody>
      </p:sp>
      <p:sp>
        <p:nvSpPr>
          <p:cNvPr id="13" name="Text 10"/>
          <p:cNvSpPr/>
          <p:nvPr/>
        </p:nvSpPr>
        <p:spPr>
          <a:xfrm>
            <a:off x="6355080" y="3794760"/>
            <a:ext cx="2240280" cy="914400"/>
          </a:xfrm>
          <a:prstGeom prst="rect">
            <a:avLst/>
          </a:prstGeom>
          <a:noFill/>
          <a:ln/>
        </p:spPr>
        <p:txBody>
          <a:bodyPr wrap="square" lIns="0" tIns="0" rIns="0" bIns="0" rtlCol="0" anchor="ctr"/>
          <a:lstStyle/>
          <a:p>
            <a:pPr indent="0" marL="0">
              <a:buNone/>
            </a:pPr>
            <a:r>
              <a:rPr lang="en-US" sz="1050" i="1" dirty="0">
                <a:solidFill>
                  <a:srgbClr val="5B6B7B"/>
                </a:solidFill>
                <a:latin typeface="Calibri" pitchFamily="34" charset="0"/>
                <a:ea typeface="Calibri" pitchFamily="34" charset="-122"/>
                <a:cs typeface="Calibri" pitchFamily="34" charset="-120"/>
              </a:rPr>
              <a:t>“HyperCare” is a training EHR built for this demo. Click any medication row to choose what gets captured. All data is fake.</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8046720" cy="548640"/>
          </a:xfrm>
          <a:prstGeom prst="rect">
            <a:avLst/>
          </a:prstGeom>
          <a:noFill/>
          <a:ln/>
        </p:spPr>
        <p:txBody>
          <a:bodyPr wrap="square" lIns="0" tIns="0" rIns="0" bIns="0" rtlCol="0" anchor="ctr"/>
          <a:lstStyle/>
          <a:p>
            <a:pPr indent="0" marL="0">
              <a:buNone/>
            </a:pPr>
            <a:r>
              <a:rPr lang="en-US" sz="3000" b="1" dirty="0">
                <a:solidFill>
                  <a:srgbClr val="1F2933"/>
                </a:solidFill>
                <a:latin typeface="Cambria" pitchFamily="34" charset="0"/>
                <a:ea typeface="Cambria" pitchFamily="34" charset="-122"/>
                <a:cs typeface="Cambria" pitchFamily="34" charset="-120"/>
              </a:rPr>
              <a:t>Five steps, one straight line</a:t>
            </a:r>
            <a:endParaRPr lang="en-US" sz="3000" dirty="0"/>
          </a:p>
        </p:txBody>
      </p:sp>
      <p:sp>
        <p:nvSpPr>
          <p:cNvPr id="3" name="Text 1"/>
          <p:cNvSpPr/>
          <p:nvPr/>
        </p:nvSpPr>
        <p:spPr>
          <a:xfrm>
            <a:off x="548640" y="1005840"/>
            <a:ext cx="8046720" cy="365760"/>
          </a:xfrm>
          <a:prstGeom prst="rect">
            <a:avLst/>
          </a:prstGeom>
          <a:noFill/>
          <a:ln/>
        </p:spPr>
        <p:txBody>
          <a:bodyPr wrap="square" lIns="0" tIns="0" rIns="0" bIns="0" rtlCol="0" anchor="ctr"/>
          <a:lstStyle/>
          <a:p>
            <a:pPr indent="0" marL="0">
              <a:buNone/>
            </a:pPr>
            <a:r>
              <a:rPr lang="en-US" sz="1300" dirty="0">
                <a:solidFill>
                  <a:srgbClr val="5B6B7B"/>
                </a:solidFill>
                <a:latin typeface="Calibri" pitchFamily="34" charset="0"/>
                <a:ea typeface="Calibri" pitchFamily="34" charset="-122"/>
                <a:cs typeface="Calibri" pitchFamily="34" charset="-120"/>
              </a:rPr>
              <a:t>The extension enforces this order — steps 3–5 unlock only after an evaluation exists.</a:t>
            </a:r>
            <a:endParaRPr lang="en-US" sz="1300" dirty="0"/>
          </a:p>
        </p:txBody>
      </p:sp>
      <p:sp>
        <p:nvSpPr>
          <p:cNvPr id="4" name="Shape 2"/>
          <p:cNvSpPr/>
          <p:nvPr/>
        </p:nvSpPr>
        <p:spPr>
          <a:xfrm>
            <a:off x="548640" y="1691640"/>
            <a:ext cx="1481328" cy="2606040"/>
          </a:xfrm>
          <a:prstGeom prst="roundRect">
            <a:avLst>
              <a:gd name="adj" fmla="val 4321"/>
            </a:avLst>
          </a:prstGeom>
          <a:solidFill>
            <a:srgbClr val="EBF5F5"/>
          </a:solidFill>
          <a:ln w="9525">
            <a:solidFill>
              <a:srgbClr val="D9E6E6"/>
            </a:solidFill>
            <a:prstDash val="solid"/>
          </a:ln>
        </p:spPr>
      </p:sp>
      <p:sp>
        <p:nvSpPr>
          <p:cNvPr id="5" name="Shape 3"/>
          <p:cNvSpPr/>
          <p:nvPr/>
        </p:nvSpPr>
        <p:spPr>
          <a:xfrm>
            <a:off x="859536" y="1938528"/>
            <a:ext cx="859536" cy="859536"/>
          </a:xfrm>
          <a:prstGeom prst="ellipse">
            <a:avLst/>
          </a:prstGeom>
          <a:solidFill>
            <a:srgbClr val="028090"/>
          </a:solidFill>
          <a:ln/>
        </p:spPr>
      </p:sp>
      <p:pic>
        <p:nvPicPr>
          <p:cNvPr id="6" name="Image 0" descr="preencoded.png">    </p:cNvPr>
          <p:cNvPicPr>
            <a:picLocks noChangeAspect="1"/>
          </p:cNvPicPr>
          <p:nvPr/>
        </p:nvPicPr>
        <p:blipFill>
          <a:blip r:embed="rId1"/>
          <a:stretch>
            <a:fillRect/>
          </a:stretch>
        </p:blipFill>
        <p:spPr>
          <a:xfrm>
            <a:off x="1078992" y="2157984"/>
            <a:ext cx="420624" cy="420624"/>
          </a:xfrm>
          <a:prstGeom prst="rect">
            <a:avLst/>
          </a:prstGeom>
        </p:spPr>
      </p:pic>
      <p:sp>
        <p:nvSpPr>
          <p:cNvPr id="7" name="Shape 4"/>
          <p:cNvSpPr/>
          <p:nvPr/>
        </p:nvSpPr>
        <p:spPr>
          <a:xfrm>
            <a:off x="667512" y="1828800"/>
            <a:ext cx="292608" cy="292608"/>
          </a:xfrm>
          <a:prstGeom prst="ellipse">
            <a:avLst/>
          </a:prstGeom>
          <a:solidFill>
            <a:srgbClr val="06364A"/>
          </a:solidFill>
          <a:ln/>
        </p:spPr>
      </p:sp>
      <p:sp>
        <p:nvSpPr>
          <p:cNvPr id="8" name="Text 5"/>
          <p:cNvSpPr/>
          <p:nvPr/>
        </p:nvSpPr>
        <p:spPr>
          <a:xfrm>
            <a:off x="667512" y="1817827"/>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6"/>
          <p:cNvSpPr/>
          <p:nvPr/>
        </p:nvSpPr>
        <p:spPr>
          <a:xfrm>
            <a:off x="640080" y="2944368"/>
            <a:ext cx="1298448" cy="320040"/>
          </a:xfrm>
          <a:prstGeom prst="rect">
            <a:avLst/>
          </a:prstGeom>
          <a:noFill/>
          <a:ln/>
        </p:spPr>
        <p:txBody>
          <a:bodyPr wrap="square" lIns="0" tIns="0" rIns="0" bIns="0" rtlCol="0" anchor="ctr"/>
          <a:lstStyle/>
          <a:p>
            <a:pPr algn="ctr" indent="0" marL="0">
              <a:buNone/>
            </a:pPr>
            <a:r>
              <a:rPr lang="en-US" sz="1500" b="1" dirty="0">
                <a:solidFill>
                  <a:srgbClr val="1F2933"/>
                </a:solidFill>
                <a:latin typeface="Calibri" pitchFamily="34" charset="0"/>
                <a:ea typeface="Calibri" pitchFamily="34" charset="-122"/>
                <a:cs typeface="Calibri" pitchFamily="34" charset="-120"/>
              </a:rPr>
              <a:t>Capture</a:t>
            </a:r>
            <a:endParaRPr lang="en-US" sz="1500" dirty="0"/>
          </a:p>
        </p:txBody>
      </p:sp>
      <p:sp>
        <p:nvSpPr>
          <p:cNvPr id="10" name="Text 7"/>
          <p:cNvSpPr/>
          <p:nvPr/>
        </p:nvSpPr>
        <p:spPr>
          <a:xfrm>
            <a:off x="640080" y="3291840"/>
            <a:ext cx="1298448" cy="777240"/>
          </a:xfrm>
          <a:prstGeom prst="rect">
            <a:avLst/>
          </a:prstGeom>
          <a:noFill/>
          <a:ln/>
        </p:spPr>
        <p:txBody>
          <a:bodyPr wrap="square" lIns="0" tIns="0" rIns="0" bIns="0" rtlCol="0" anchor="ctr"/>
          <a:lstStyle/>
          <a:p>
            <a:pPr algn="ctr" indent="0" marL="0">
              <a:buNone/>
            </a:pPr>
            <a:r>
              <a:rPr lang="en-US" sz="1100" dirty="0">
                <a:solidFill>
                  <a:srgbClr val="5B6B7B"/>
                </a:solidFill>
                <a:latin typeface="Calibri" pitchFamily="34" charset="0"/>
                <a:ea typeface="Calibri" pitchFamily="34" charset="-122"/>
                <a:cs typeface="Calibri" pitchFamily="34" charset="-120"/>
              </a:rPr>
              <a:t>Scrape the EHR page</a:t>
            </a:r>
            <a:endParaRPr lang="en-US" sz="1100" dirty="0"/>
          </a:p>
        </p:txBody>
      </p:sp>
      <p:sp>
        <p:nvSpPr>
          <p:cNvPr id="11" name="Text 8"/>
          <p:cNvSpPr/>
          <p:nvPr/>
        </p:nvSpPr>
        <p:spPr>
          <a:xfrm>
            <a:off x="1993392" y="2788920"/>
            <a:ext cx="274320" cy="365760"/>
          </a:xfrm>
          <a:prstGeom prst="rect">
            <a:avLst/>
          </a:prstGeom>
          <a:noFill/>
          <a:ln/>
        </p:spPr>
        <p:txBody>
          <a:bodyPr wrap="square" lIns="0" tIns="0" rIns="0" bIns="0" rtlCol="0" anchor="ctr"/>
          <a:lstStyle/>
          <a:p>
            <a:pPr algn="ctr" indent="0" marL="0">
              <a:buNone/>
            </a:pPr>
            <a:r>
              <a:rPr lang="en-US" sz="1800" b="1" dirty="0">
                <a:solidFill>
                  <a:srgbClr val="00A896"/>
                </a:solidFill>
                <a:latin typeface="Calibri" pitchFamily="34" charset="0"/>
                <a:ea typeface="Calibri" pitchFamily="34" charset="-122"/>
                <a:cs typeface="Calibri" pitchFamily="34" charset="-120"/>
              </a:rPr>
              <a:t>→</a:t>
            </a:r>
            <a:endParaRPr lang="en-US" sz="1800" dirty="0"/>
          </a:p>
        </p:txBody>
      </p:sp>
      <p:sp>
        <p:nvSpPr>
          <p:cNvPr id="12" name="Shape 9"/>
          <p:cNvSpPr/>
          <p:nvPr/>
        </p:nvSpPr>
        <p:spPr>
          <a:xfrm>
            <a:off x="2212848" y="1691640"/>
            <a:ext cx="1481328" cy="2606040"/>
          </a:xfrm>
          <a:prstGeom prst="roundRect">
            <a:avLst>
              <a:gd name="adj" fmla="val 4321"/>
            </a:avLst>
          </a:prstGeom>
          <a:solidFill>
            <a:srgbClr val="EBF5F5"/>
          </a:solidFill>
          <a:ln w="9525">
            <a:solidFill>
              <a:srgbClr val="D9E6E6"/>
            </a:solidFill>
            <a:prstDash val="solid"/>
          </a:ln>
        </p:spPr>
      </p:sp>
      <p:sp>
        <p:nvSpPr>
          <p:cNvPr id="13" name="Shape 10"/>
          <p:cNvSpPr/>
          <p:nvPr/>
        </p:nvSpPr>
        <p:spPr>
          <a:xfrm>
            <a:off x="2523744" y="1938528"/>
            <a:ext cx="859536" cy="859536"/>
          </a:xfrm>
          <a:prstGeom prst="ellipse">
            <a:avLst/>
          </a:prstGeom>
          <a:solidFill>
            <a:srgbClr val="00A896"/>
          </a:solidFill>
          <a:ln/>
        </p:spPr>
      </p:sp>
      <p:pic>
        <p:nvPicPr>
          <p:cNvPr id="14" name="Image 1" descr="preencoded.png">    </p:cNvPr>
          <p:cNvPicPr>
            <a:picLocks noChangeAspect="1"/>
          </p:cNvPicPr>
          <p:nvPr/>
        </p:nvPicPr>
        <p:blipFill>
          <a:blip r:embed="rId2"/>
          <a:stretch>
            <a:fillRect/>
          </a:stretch>
        </p:blipFill>
        <p:spPr>
          <a:xfrm>
            <a:off x="2743200" y="2157984"/>
            <a:ext cx="420624" cy="420624"/>
          </a:xfrm>
          <a:prstGeom prst="rect">
            <a:avLst/>
          </a:prstGeom>
        </p:spPr>
      </p:pic>
      <p:sp>
        <p:nvSpPr>
          <p:cNvPr id="15" name="Shape 11"/>
          <p:cNvSpPr/>
          <p:nvPr/>
        </p:nvSpPr>
        <p:spPr>
          <a:xfrm>
            <a:off x="2331720" y="1828800"/>
            <a:ext cx="292608" cy="292608"/>
          </a:xfrm>
          <a:prstGeom prst="ellipse">
            <a:avLst/>
          </a:prstGeom>
          <a:solidFill>
            <a:srgbClr val="06364A"/>
          </a:solidFill>
          <a:ln/>
        </p:spPr>
      </p:sp>
      <p:sp>
        <p:nvSpPr>
          <p:cNvPr id="16" name="Text 12"/>
          <p:cNvSpPr/>
          <p:nvPr/>
        </p:nvSpPr>
        <p:spPr>
          <a:xfrm>
            <a:off x="2331720" y="1817827"/>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7" name="Text 13"/>
          <p:cNvSpPr/>
          <p:nvPr/>
        </p:nvSpPr>
        <p:spPr>
          <a:xfrm>
            <a:off x="2304288" y="2944368"/>
            <a:ext cx="1298448" cy="320040"/>
          </a:xfrm>
          <a:prstGeom prst="rect">
            <a:avLst/>
          </a:prstGeom>
          <a:noFill/>
          <a:ln/>
        </p:spPr>
        <p:txBody>
          <a:bodyPr wrap="square" lIns="0" tIns="0" rIns="0" bIns="0" rtlCol="0" anchor="ctr"/>
          <a:lstStyle/>
          <a:p>
            <a:pPr algn="ctr" indent="0" marL="0">
              <a:buNone/>
            </a:pPr>
            <a:r>
              <a:rPr lang="en-US" sz="1500" b="1" dirty="0">
                <a:solidFill>
                  <a:srgbClr val="1F2933"/>
                </a:solidFill>
                <a:latin typeface="Calibri" pitchFamily="34" charset="0"/>
                <a:ea typeface="Calibri" pitchFamily="34" charset="-122"/>
                <a:cs typeface="Calibri" pitchFamily="34" charset="-120"/>
              </a:rPr>
              <a:t>Checklist</a:t>
            </a:r>
            <a:endParaRPr lang="en-US" sz="1500" dirty="0"/>
          </a:p>
        </p:txBody>
      </p:sp>
      <p:sp>
        <p:nvSpPr>
          <p:cNvPr id="18" name="Text 14"/>
          <p:cNvSpPr/>
          <p:nvPr/>
        </p:nvSpPr>
        <p:spPr>
          <a:xfrm>
            <a:off x="2304288" y="3291840"/>
            <a:ext cx="1298448" cy="777240"/>
          </a:xfrm>
          <a:prstGeom prst="rect">
            <a:avLst/>
          </a:prstGeom>
          <a:noFill/>
          <a:ln/>
        </p:spPr>
        <p:txBody>
          <a:bodyPr wrap="square" lIns="0" tIns="0" rIns="0" bIns="0" rtlCol="0" anchor="ctr"/>
          <a:lstStyle/>
          <a:p>
            <a:pPr algn="ctr" indent="0" marL="0">
              <a:buNone/>
            </a:pPr>
            <a:r>
              <a:rPr lang="en-US" sz="1100" dirty="0">
                <a:solidFill>
                  <a:srgbClr val="5B6B7B"/>
                </a:solidFill>
                <a:latin typeface="Calibri" pitchFamily="34" charset="0"/>
                <a:ea typeface="Calibri" pitchFamily="34" charset="-122"/>
                <a:cs typeface="Calibri" pitchFamily="34" charset="-120"/>
              </a:rPr>
              <a:t>Spot missing info</a:t>
            </a:r>
            <a:endParaRPr lang="en-US" sz="1100" dirty="0"/>
          </a:p>
        </p:txBody>
      </p:sp>
      <p:sp>
        <p:nvSpPr>
          <p:cNvPr id="19" name="Text 15"/>
          <p:cNvSpPr/>
          <p:nvPr/>
        </p:nvSpPr>
        <p:spPr>
          <a:xfrm>
            <a:off x="3657600" y="2788920"/>
            <a:ext cx="274320" cy="365760"/>
          </a:xfrm>
          <a:prstGeom prst="rect">
            <a:avLst/>
          </a:prstGeom>
          <a:noFill/>
          <a:ln/>
        </p:spPr>
        <p:txBody>
          <a:bodyPr wrap="square" lIns="0" tIns="0" rIns="0" bIns="0" rtlCol="0" anchor="ctr"/>
          <a:lstStyle/>
          <a:p>
            <a:pPr algn="ctr" indent="0" marL="0">
              <a:buNone/>
            </a:pPr>
            <a:r>
              <a:rPr lang="en-US" sz="1800" b="1" dirty="0">
                <a:solidFill>
                  <a:srgbClr val="00A896"/>
                </a:solidFill>
                <a:latin typeface="Calibri" pitchFamily="34" charset="0"/>
                <a:ea typeface="Calibri" pitchFamily="34" charset="-122"/>
                <a:cs typeface="Calibri" pitchFamily="34" charset="-120"/>
              </a:rPr>
              <a:t>→</a:t>
            </a:r>
            <a:endParaRPr lang="en-US" sz="1800" dirty="0"/>
          </a:p>
        </p:txBody>
      </p:sp>
      <p:sp>
        <p:nvSpPr>
          <p:cNvPr id="20" name="Shape 16"/>
          <p:cNvSpPr/>
          <p:nvPr/>
        </p:nvSpPr>
        <p:spPr>
          <a:xfrm>
            <a:off x="3877056" y="1691640"/>
            <a:ext cx="1481328" cy="2606040"/>
          </a:xfrm>
          <a:prstGeom prst="roundRect">
            <a:avLst>
              <a:gd name="adj" fmla="val 4321"/>
            </a:avLst>
          </a:prstGeom>
          <a:solidFill>
            <a:srgbClr val="DFF3F0"/>
          </a:solidFill>
          <a:ln w="9525">
            <a:solidFill>
              <a:srgbClr val="D9E6E6"/>
            </a:solidFill>
            <a:prstDash val="solid"/>
          </a:ln>
        </p:spPr>
      </p:sp>
      <p:sp>
        <p:nvSpPr>
          <p:cNvPr id="21" name="Shape 17"/>
          <p:cNvSpPr/>
          <p:nvPr/>
        </p:nvSpPr>
        <p:spPr>
          <a:xfrm>
            <a:off x="4187952" y="1938528"/>
            <a:ext cx="859536" cy="859536"/>
          </a:xfrm>
          <a:prstGeom prst="ellipse">
            <a:avLst/>
          </a:prstGeom>
          <a:solidFill>
            <a:srgbClr val="028090"/>
          </a:solidFill>
          <a:ln/>
        </p:spPr>
      </p:sp>
      <p:pic>
        <p:nvPicPr>
          <p:cNvPr id="22" name="Image 2" descr="preencoded.png">    </p:cNvPr>
          <p:cNvPicPr>
            <a:picLocks noChangeAspect="1"/>
          </p:cNvPicPr>
          <p:nvPr/>
        </p:nvPicPr>
        <p:blipFill>
          <a:blip r:embed="rId3"/>
          <a:stretch>
            <a:fillRect/>
          </a:stretch>
        </p:blipFill>
        <p:spPr>
          <a:xfrm>
            <a:off x="4407408" y="2157984"/>
            <a:ext cx="420624" cy="420624"/>
          </a:xfrm>
          <a:prstGeom prst="rect">
            <a:avLst/>
          </a:prstGeom>
        </p:spPr>
      </p:pic>
      <p:sp>
        <p:nvSpPr>
          <p:cNvPr id="23" name="Shape 18"/>
          <p:cNvSpPr/>
          <p:nvPr/>
        </p:nvSpPr>
        <p:spPr>
          <a:xfrm>
            <a:off x="3995928" y="1828800"/>
            <a:ext cx="292608" cy="292608"/>
          </a:xfrm>
          <a:prstGeom prst="ellipse">
            <a:avLst/>
          </a:prstGeom>
          <a:solidFill>
            <a:srgbClr val="06364A"/>
          </a:solidFill>
          <a:ln/>
        </p:spPr>
      </p:sp>
      <p:sp>
        <p:nvSpPr>
          <p:cNvPr id="24" name="Text 19"/>
          <p:cNvSpPr/>
          <p:nvPr/>
        </p:nvSpPr>
        <p:spPr>
          <a:xfrm>
            <a:off x="3995928" y="1817827"/>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25" name="Text 20"/>
          <p:cNvSpPr/>
          <p:nvPr/>
        </p:nvSpPr>
        <p:spPr>
          <a:xfrm>
            <a:off x="3968496" y="2944368"/>
            <a:ext cx="1298448" cy="320040"/>
          </a:xfrm>
          <a:prstGeom prst="rect">
            <a:avLst/>
          </a:prstGeom>
          <a:noFill/>
          <a:ln/>
        </p:spPr>
        <p:txBody>
          <a:bodyPr wrap="square" lIns="0" tIns="0" rIns="0" bIns="0" rtlCol="0" anchor="ctr"/>
          <a:lstStyle/>
          <a:p>
            <a:pPr algn="ctr" indent="0" marL="0">
              <a:buNone/>
            </a:pPr>
            <a:r>
              <a:rPr lang="en-US" sz="1500" b="1" dirty="0">
                <a:solidFill>
                  <a:srgbClr val="1F2933"/>
                </a:solidFill>
                <a:latin typeface="Calibri" pitchFamily="34" charset="0"/>
                <a:ea typeface="Calibri" pitchFamily="34" charset="-122"/>
                <a:cs typeface="Calibri" pitchFamily="34" charset="-120"/>
              </a:rPr>
              <a:t>Check</a:t>
            </a:r>
            <a:endParaRPr lang="en-US" sz="1500" dirty="0"/>
          </a:p>
        </p:txBody>
      </p:sp>
      <p:sp>
        <p:nvSpPr>
          <p:cNvPr id="26" name="Text 21"/>
          <p:cNvSpPr/>
          <p:nvPr/>
        </p:nvSpPr>
        <p:spPr>
          <a:xfrm>
            <a:off x="3968496" y="3291840"/>
            <a:ext cx="1298448" cy="777240"/>
          </a:xfrm>
          <a:prstGeom prst="rect">
            <a:avLst/>
          </a:prstGeom>
          <a:noFill/>
          <a:ln/>
        </p:spPr>
        <p:txBody>
          <a:bodyPr wrap="square" lIns="0" tIns="0" rIns="0" bIns="0" rtlCol="0" anchor="ctr"/>
          <a:lstStyle/>
          <a:p>
            <a:pPr algn="ctr" indent="0" marL="0">
              <a:buNone/>
            </a:pPr>
            <a:r>
              <a:rPr lang="en-US" sz="1100" dirty="0">
                <a:solidFill>
                  <a:srgbClr val="5B6B7B"/>
                </a:solidFill>
                <a:latin typeface="Calibri" pitchFamily="34" charset="0"/>
                <a:ea typeface="Calibri" pitchFamily="34" charset="-122"/>
                <a:cs typeface="Calibri" pitchFamily="34" charset="-120"/>
              </a:rPr>
              <a:t>Run all program rules</a:t>
            </a:r>
            <a:endParaRPr lang="en-US" sz="1100" dirty="0"/>
          </a:p>
        </p:txBody>
      </p:sp>
      <p:sp>
        <p:nvSpPr>
          <p:cNvPr id="27" name="Text 22"/>
          <p:cNvSpPr/>
          <p:nvPr/>
        </p:nvSpPr>
        <p:spPr>
          <a:xfrm>
            <a:off x="5321808" y="2788920"/>
            <a:ext cx="274320" cy="365760"/>
          </a:xfrm>
          <a:prstGeom prst="rect">
            <a:avLst/>
          </a:prstGeom>
          <a:noFill/>
          <a:ln/>
        </p:spPr>
        <p:txBody>
          <a:bodyPr wrap="square" lIns="0" tIns="0" rIns="0" bIns="0" rtlCol="0" anchor="ctr"/>
          <a:lstStyle/>
          <a:p>
            <a:pPr algn="ctr" indent="0" marL="0">
              <a:buNone/>
            </a:pPr>
            <a:r>
              <a:rPr lang="en-US" sz="1800" b="1" dirty="0">
                <a:solidFill>
                  <a:srgbClr val="00A896"/>
                </a:solidFill>
                <a:latin typeface="Calibri" pitchFamily="34" charset="0"/>
                <a:ea typeface="Calibri" pitchFamily="34" charset="-122"/>
                <a:cs typeface="Calibri" pitchFamily="34" charset="-120"/>
              </a:rPr>
              <a:t>→</a:t>
            </a:r>
            <a:endParaRPr lang="en-US" sz="1800" dirty="0"/>
          </a:p>
        </p:txBody>
      </p:sp>
      <p:sp>
        <p:nvSpPr>
          <p:cNvPr id="28" name="Shape 23"/>
          <p:cNvSpPr/>
          <p:nvPr/>
        </p:nvSpPr>
        <p:spPr>
          <a:xfrm>
            <a:off x="5541264" y="1691640"/>
            <a:ext cx="1481328" cy="2606040"/>
          </a:xfrm>
          <a:prstGeom prst="roundRect">
            <a:avLst>
              <a:gd name="adj" fmla="val 4321"/>
            </a:avLst>
          </a:prstGeom>
          <a:solidFill>
            <a:srgbClr val="EBF5F5"/>
          </a:solidFill>
          <a:ln w="9525">
            <a:solidFill>
              <a:srgbClr val="D9E6E6"/>
            </a:solidFill>
            <a:prstDash val="solid"/>
          </a:ln>
        </p:spPr>
      </p:sp>
      <p:sp>
        <p:nvSpPr>
          <p:cNvPr id="29" name="Shape 24"/>
          <p:cNvSpPr/>
          <p:nvPr/>
        </p:nvSpPr>
        <p:spPr>
          <a:xfrm>
            <a:off x="5852160" y="1938528"/>
            <a:ext cx="859536" cy="859536"/>
          </a:xfrm>
          <a:prstGeom prst="ellipse">
            <a:avLst/>
          </a:prstGeom>
          <a:solidFill>
            <a:srgbClr val="00A896"/>
          </a:solidFill>
          <a:ln/>
        </p:spPr>
      </p:sp>
      <p:pic>
        <p:nvPicPr>
          <p:cNvPr id="30" name="Image 3" descr="preencoded.png">    </p:cNvPr>
          <p:cNvPicPr>
            <a:picLocks noChangeAspect="1"/>
          </p:cNvPicPr>
          <p:nvPr/>
        </p:nvPicPr>
        <p:blipFill>
          <a:blip r:embed="rId4"/>
          <a:stretch>
            <a:fillRect/>
          </a:stretch>
        </p:blipFill>
        <p:spPr>
          <a:xfrm>
            <a:off x="6071616" y="2157984"/>
            <a:ext cx="420624" cy="420624"/>
          </a:xfrm>
          <a:prstGeom prst="rect">
            <a:avLst/>
          </a:prstGeom>
        </p:spPr>
      </p:pic>
      <p:sp>
        <p:nvSpPr>
          <p:cNvPr id="31" name="Shape 25"/>
          <p:cNvSpPr/>
          <p:nvPr/>
        </p:nvSpPr>
        <p:spPr>
          <a:xfrm>
            <a:off x="5660136" y="1828800"/>
            <a:ext cx="292608" cy="292608"/>
          </a:xfrm>
          <a:prstGeom prst="ellipse">
            <a:avLst/>
          </a:prstGeom>
          <a:solidFill>
            <a:srgbClr val="06364A"/>
          </a:solidFill>
          <a:ln/>
        </p:spPr>
      </p:sp>
      <p:sp>
        <p:nvSpPr>
          <p:cNvPr id="32" name="Text 26"/>
          <p:cNvSpPr/>
          <p:nvPr/>
        </p:nvSpPr>
        <p:spPr>
          <a:xfrm>
            <a:off x="5660136" y="1817827"/>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33" name="Text 27"/>
          <p:cNvSpPr/>
          <p:nvPr/>
        </p:nvSpPr>
        <p:spPr>
          <a:xfrm>
            <a:off x="5632704" y="2944368"/>
            <a:ext cx="1298448" cy="320040"/>
          </a:xfrm>
          <a:prstGeom prst="rect">
            <a:avLst/>
          </a:prstGeom>
          <a:noFill/>
          <a:ln/>
        </p:spPr>
        <p:txBody>
          <a:bodyPr wrap="square" lIns="0" tIns="0" rIns="0" bIns="0" rtlCol="0" anchor="ctr"/>
          <a:lstStyle/>
          <a:p>
            <a:pPr algn="ctr" indent="0" marL="0">
              <a:buNone/>
            </a:pPr>
            <a:r>
              <a:rPr lang="en-US" sz="1500" b="1" dirty="0">
                <a:solidFill>
                  <a:srgbClr val="1F2933"/>
                </a:solidFill>
                <a:latin typeface="Calibri" pitchFamily="34" charset="0"/>
                <a:ea typeface="Calibri" pitchFamily="34" charset="-122"/>
                <a:cs typeface="Calibri" pitchFamily="34" charset="-120"/>
              </a:rPr>
              <a:t>Recommend</a:t>
            </a:r>
            <a:endParaRPr lang="en-US" sz="1500" dirty="0"/>
          </a:p>
        </p:txBody>
      </p:sp>
      <p:sp>
        <p:nvSpPr>
          <p:cNvPr id="34" name="Text 28"/>
          <p:cNvSpPr/>
          <p:nvPr/>
        </p:nvSpPr>
        <p:spPr>
          <a:xfrm>
            <a:off x="5632704" y="3291840"/>
            <a:ext cx="1298448" cy="777240"/>
          </a:xfrm>
          <a:prstGeom prst="rect">
            <a:avLst/>
          </a:prstGeom>
          <a:noFill/>
          <a:ln/>
        </p:spPr>
        <p:txBody>
          <a:bodyPr wrap="square" lIns="0" tIns="0" rIns="0" bIns="0" rtlCol="0" anchor="ctr"/>
          <a:lstStyle/>
          <a:p>
            <a:pPr algn="ctr" indent="0" marL="0">
              <a:buNone/>
            </a:pPr>
            <a:r>
              <a:rPr lang="en-US" sz="1100" dirty="0">
                <a:solidFill>
                  <a:srgbClr val="5B6B7B"/>
                </a:solidFill>
                <a:latin typeface="Calibri" pitchFamily="34" charset="0"/>
                <a:ea typeface="Calibri" pitchFamily="34" charset="-122"/>
                <a:cs typeface="Calibri" pitchFamily="34" charset="-120"/>
              </a:rPr>
              <a:t>Ranked plan + savings</a:t>
            </a:r>
            <a:endParaRPr lang="en-US" sz="1100" dirty="0"/>
          </a:p>
        </p:txBody>
      </p:sp>
      <p:sp>
        <p:nvSpPr>
          <p:cNvPr id="35" name="Text 29"/>
          <p:cNvSpPr/>
          <p:nvPr/>
        </p:nvSpPr>
        <p:spPr>
          <a:xfrm>
            <a:off x="6986016" y="2788920"/>
            <a:ext cx="274320" cy="365760"/>
          </a:xfrm>
          <a:prstGeom prst="rect">
            <a:avLst/>
          </a:prstGeom>
          <a:noFill/>
          <a:ln/>
        </p:spPr>
        <p:txBody>
          <a:bodyPr wrap="square" lIns="0" tIns="0" rIns="0" bIns="0" rtlCol="0" anchor="ctr"/>
          <a:lstStyle/>
          <a:p>
            <a:pPr algn="ctr" indent="0" marL="0">
              <a:buNone/>
            </a:pPr>
            <a:r>
              <a:rPr lang="en-US" sz="1800" b="1" dirty="0">
                <a:solidFill>
                  <a:srgbClr val="00A896"/>
                </a:solidFill>
                <a:latin typeface="Calibri" pitchFamily="34" charset="0"/>
                <a:ea typeface="Calibri" pitchFamily="34" charset="-122"/>
                <a:cs typeface="Calibri" pitchFamily="34" charset="-120"/>
              </a:rPr>
              <a:t>→</a:t>
            </a:r>
            <a:endParaRPr lang="en-US" sz="1800" dirty="0"/>
          </a:p>
        </p:txBody>
      </p:sp>
      <p:sp>
        <p:nvSpPr>
          <p:cNvPr id="36" name="Shape 30"/>
          <p:cNvSpPr/>
          <p:nvPr/>
        </p:nvSpPr>
        <p:spPr>
          <a:xfrm>
            <a:off x="7205472" y="1691640"/>
            <a:ext cx="1481328" cy="2606040"/>
          </a:xfrm>
          <a:prstGeom prst="roundRect">
            <a:avLst>
              <a:gd name="adj" fmla="val 4321"/>
            </a:avLst>
          </a:prstGeom>
          <a:solidFill>
            <a:srgbClr val="EBF5F5"/>
          </a:solidFill>
          <a:ln w="9525">
            <a:solidFill>
              <a:srgbClr val="D9E6E6"/>
            </a:solidFill>
            <a:prstDash val="solid"/>
          </a:ln>
        </p:spPr>
      </p:sp>
      <p:sp>
        <p:nvSpPr>
          <p:cNvPr id="37" name="Shape 31"/>
          <p:cNvSpPr/>
          <p:nvPr/>
        </p:nvSpPr>
        <p:spPr>
          <a:xfrm>
            <a:off x="7516368" y="1938528"/>
            <a:ext cx="859536" cy="859536"/>
          </a:xfrm>
          <a:prstGeom prst="ellipse">
            <a:avLst/>
          </a:prstGeom>
          <a:solidFill>
            <a:srgbClr val="028090"/>
          </a:solidFill>
          <a:ln/>
        </p:spPr>
      </p:sp>
      <p:pic>
        <p:nvPicPr>
          <p:cNvPr id="38" name="Image 4" descr="preencoded.png">    </p:cNvPr>
          <p:cNvPicPr>
            <a:picLocks noChangeAspect="1"/>
          </p:cNvPicPr>
          <p:nvPr/>
        </p:nvPicPr>
        <p:blipFill>
          <a:blip r:embed="rId5"/>
          <a:stretch>
            <a:fillRect/>
          </a:stretch>
        </p:blipFill>
        <p:spPr>
          <a:xfrm>
            <a:off x="7735824" y="2157984"/>
            <a:ext cx="420624" cy="420624"/>
          </a:xfrm>
          <a:prstGeom prst="rect">
            <a:avLst/>
          </a:prstGeom>
        </p:spPr>
      </p:pic>
      <p:sp>
        <p:nvSpPr>
          <p:cNvPr id="39" name="Shape 32"/>
          <p:cNvSpPr/>
          <p:nvPr/>
        </p:nvSpPr>
        <p:spPr>
          <a:xfrm>
            <a:off x="7324344" y="1828800"/>
            <a:ext cx="292608" cy="292608"/>
          </a:xfrm>
          <a:prstGeom prst="ellipse">
            <a:avLst/>
          </a:prstGeom>
          <a:solidFill>
            <a:srgbClr val="06364A"/>
          </a:solidFill>
          <a:ln/>
        </p:spPr>
      </p:sp>
      <p:sp>
        <p:nvSpPr>
          <p:cNvPr id="40" name="Text 33"/>
          <p:cNvSpPr/>
          <p:nvPr/>
        </p:nvSpPr>
        <p:spPr>
          <a:xfrm>
            <a:off x="7324344" y="1817827"/>
            <a:ext cx="292608" cy="292608"/>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41" name="Text 34"/>
          <p:cNvSpPr/>
          <p:nvPr/>
        </p:nvSpPr>
        <p:spPr>
          <a:xfrm>
            <a:off x="7296912" y="2944368"/>
            <a:ext cx="1298448" cy="320040"/>
          </a:xfrm>
          <a:prstGeom prst="rect">
            <a:avLst/>
          </a:prstGeom>
          <a:noFill/>
          <a:ln/>
        </p:spPr>
        <p:txBody>
          <a:bodyPr wrap="square" lIns="0" tIns="0" rIns="0" bIns="0" rtlCol="0" anchor="ctr"/>
          <a:lstStyle/>
          <a:p>
            <a:pPr algn="ctr" indent="0" marL="0">
              <a:buNone/>
            </a:pPr>
            <a:r>
              <a:rPr lang="en-US" sz="1500" b="1" dirty="0">
                <a:solidFill>
                  <a:srgbClr val="1F2933"/>
                </a:solidFill>
                <a:latin typeface="Calibri" pitchFamily="34" charset="0"/>
                <a:ea typeface="Calibri" pitchFamily="34" charset="-122"/>
                <a:cs typeface="Calibri" pitchFamily="34" charset="-120"/>
              </a:rPr>
              <a:t>Share</a:t>
            </a:r>
            <a:endParaRPr lang="en-US" sz="1500" dirty="0"/>
          </a:p>
        </p:txBody>
      </p:sp>
      <p:sp>
        <p:nvSpPr>
          <p:cNvPr id="42" name="Text 35"/>
          <p:cNvSpPr/>
          <p:nvPr/>
        </p:nvSpPr>
        <p:spPr>
          <a:xfrm>
            <a:off x="7296912" y="3291840"/>
            <a:ext cx="1298448" cy="777240"/>
          </a:xfrm>
          <a:prstGeom prst="rect">
            <a:avLst/>
          </a:prstGeom>
          <a:noFill/>
          <a:ln/>
        </p:spPr>
        <p:txBody>
          <a:bodyPr wrap="square" lIns="0" tIns="0" rIns="0" bIns="0" rtlCol="0" anchor="ctr"/>
          <a:lstStyle/>
          <a:p>
            <a:pPr algn="ctr" indent="0" marL="0">
              <a:buNone/>
            </a:pPr>
            <a:r>
              <a:rPr lang="en-US" sz="1100" dirty="0">
                <a:solidFill>
                  <a:srgbClr val="5B6B7B"/>
                </a:solidFill>
                <a:latin typeface="Calibri" pitchFamily="34" charset="0"/>
                <a:ea typeface="Calibri" pitchFamily="34" charset="-122"/>
                <a:cs typeface="Calibri" pitchFamily="34" charset="-120"/>
              </a:rPr>
              <a:t>Handout &amp; referral notes</a:t>
            </a:r>
            <a:endParaRPr lang="en-US" sz="1100" dirty="0"/>
          </a:p>
        </p:txBody>
      </p:sp>
      <p:sp>
        <p:nvSpPr>
          <p:cNvPr id="43" name="Text 36"/>
          <p:cNvSpPr/>
          <p:nvPr/>
        </p:nvSpPr>
        <p:spPr>
          <a:xfrm>
            <a:off x="548640" y="4526280"/>
            <a:ext cx="8046720" cy="365760"/>
          </a:xfrm>
          <a:prstGeom prst="rect">
            <a:avLst/>
          </a:prstGeom>
          <a:noFill/>
          <a:ln/>
        </p:spPr>
        <p:txBody>
          <a:bodyPr wrap="square" lIns="0" tIns="0" rIns="0" bIns="0" rtlCol="0" anchor="ctr"/>
          <a:lstStyle/>
          <a:p>
            <a:pPr algn="ctr" indent="0" marL="0">
              <a:buNone/>
            </a:pPr>
            <a:r>
              <a:rPr lang="en-US" sz="1200" i="1" dirty="0">
                <a:solidFill>
                  <a:srgbClr val="028090"/>
                </a:solidFill>
                <a:latin typeface="Calibri" pitchFamily="34" charset="0"/>
                <a:ea typeface="Calibri" pitchFamily="34" charset="-122"/>
                <a:cs typeface="Calibri" pitchFamily="34" charset="-120"/>
              </a:rPr>
              <a:t>Every screen shows this stepper — numbered buttons say where they lead, completed steps stay clickable.</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720840" y="384048"/>
            <a:ext cx="237744" cy="237744"/>
          </a:xfrm>
          <a:prstGeom prst="ellipse">
            <a:avLst/>
          </a:prstGeom>
          <a:solidFill>
            <a:srgbClr val="028090"/>
          </a:solidFill>
          <a:ln/>
        </p:spPr>
      </p:sp>
      <p:sp>
        <p:nvSpPr>
          <p:cNvPr id="3" name="Text 1"/>
          <p:cNvSpPr/>
          <p:nvPr/>
        </p:nvSpPr>
        <p:spPr>
          <a:xfrm>
            <a:off x="6720840" y="373075"/>
            <a:ext cx="237744" cy="23774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4" name="Shape 2"/>
          <p:cNvSpPr/>
          <p:nvPr/>
        </p:nvSpPr>
        <p:spPr>
          <a:xfrm>
            <a:off x="7104888" y="384048"/>
            <a:ext cx="237744" cy="237744"/>
          </a:xfrm>
          <a:prstGeom prst="ellipse">
            <a:avLst/>
          </a:prstGeom>
          <a:solidFill>
            <a:srgbClr val="E4EDED"/>
          </a:solidFill>
          <a:ln/>
        </p:spPr>
      </p:sp>
      <p:sp>
        <p:nvSpPr>
          <p:cNvPr id="5" name="Text 3"/>
          <p:cNvSpPr/>
          <p:nvPr/>
        </p:nvSpPr>
        <p:spPr>
          <a:xfrm>
            <a:off x="7104888"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2</a:t>
            </a:r>
            <a:endParaRPr lang="en-US" sz="1100" dirty="0"/>
          </a:p>
        </p:txBody>
      </p:sp>
      <p:sp>
        <p:nvSpPr>
          <p:cNvPr id="6" name="Shape 4"/>
          <p:cNvSpPr/>
          <p:nvPr/>
        </p:nvSpPr>
        <p:spPr>
          <a:xfrm>
            <a:off x="7488936" y="384048"/>
            <a:ext cx="237744" cy="237744"/>
          </a:xfrm>
          <a:prstGeom prst="ellipse">
            <a:avLst/>
          </a:prstGeom>
          <a:solidFill>
            <a:srgbClr val="E4EDED"/>
          </a:solidFill>
          <a:ln/>
        </p:spPr>
      </p:sp>
      <p:sp>
        <p:nvSpPr>
          <p:cNvPr id="7" name="Text 5"/>
          <p:cNvSpPr/>
          <p:nvPr/>
        </p:nvSpPr>
        <p:spPr>
          <a:xfrm>
            <a:off x="7488936"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3</a:t>
            </a:r>
            <a:endParaRPr lang="en-US" sz="1100" dirty="0"/>
          </a:p>
        </p:txBody>
      </p:sp>
      <p:sp>
        <p:nvSpPr>
          <p:cNvPr id="8" name="Shape 6"/>
          <p:cNvSpPr/>
          <p:nvPr/>
        </p:nvSpPr>
        <p:spPr>
          <a:xfrm>
            <a:off x="7872984" y="384048"/>
            <a:ext cx="237744" cy="237744"/>
          </a:xfrm>
          <a:prstGeom prst="ellipse">
            <a:avLst/>
          </a:prstGeom>
          <a:solidFill>
            <a:srgbClr val="E4EDED"/>
          </a:solidFill>
          <a:ln/>
        </p:spPr>
      </p:sp>
      <p:sp>
        <p:nvSpPr>
          <p:cNvPr id="9" name="Text 7"/>
          <p:cNvSpPr/>
          <p:nvPr/>
        </p:nvSpPr>
        <p:spPr>
          <a:xfrm>
            <a:off x="7872984"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4</a:t>
            </a:r>
            <a:endParaRPr lang="en-US" sz="1100" dirty="0"/>
          </a:p>
        </p:txBody>
      </p:sp>
      <p:sp>
        <p:nvSpPr>
          <p:cNvPr id="10" name="Shape 8"/>
          <p:cNvSpPr/>
          <p:nvPr/>
        </p:nvSpPr>
        <p:spPr>
          <a:xfrm>
            <a:off x="8257032" y="384048"/>
            <a:ext cx="237744" cy="237744"/>
          </a:xfrm>
          <a:prstGeom prst="ellipse">
            <a:avLst/>
          </a:prstGeom>
          <a:solidFill>
            <a:srgbClr val="E4EDED"/>
          </a:solidFill>
          <a:ln/>
        </p:spPr>
      </p:sp>
      <p:sp>
        <p:nvSpPr>
          <p:cNvPr id="11" name="Text 9"/>
          <p:cNvSpPr/>
          <p:nvPr/>
        </p:nvSpPr>
        <p:spPr>
          <a:xfrm>
            <a:off x="8257032"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5</a:t>
            </a:r>
            <a:endParaRPr lang="en-US" sz="1100" dirty="0"/>
          </a:p>
        </p:txBody>
      </p:sp>
      <p:sp>
        <p:nvSpPr>
          <p:cNvPr id="12" name="Shape 10"/>
          <p:cNvSpPr/>
          <p:nvPr/>
        </p:nvSpPr>
        <p:spPr>
          <a:xfrm>
            <a:off x="548640" y="384048"/>
            <a:ext cx="658368" cy="658368"/>
          </a:xfrm>
          <a:prstGeom prst="ellipse">
            <a:avLst/>
          </a:prstGeom>
          <a:solidFill>
            <a:srgbClr val="028090"/>
          </a:solidFill>
          <a:ln/>
        </p:spPr>
      </p:sp>
      <p:pic>
        <p:nvPicPr>
          <p:cNvPr id="13" name="Image 0" descr="preencoded.png">    </p:cNvPr>
          <p:cNvPicPr>
            <a:picLocks noChangeAspect="1"/>
          </p:cNvPicPr>
          <p:nvPr/>
        </p:nvPicPr>
        <p:blipFill>
          <a:blip r:embed="rId1"/>
          <a:stretch>
            <a:fillRect/>
          </a:stretch>
        </p:blipFill>
        <p:spPr>
          <a:xfrm>
            <a:off x="713232" y="548640"/>
            <a:ext cx="329184" cy="329184"/>
          </a:xfrm>
          <a:prstGeom prst="rect">
            <a:avLst/>
          </a:prstGeom>
        </p:spPr>
      </p:pic>
      <p:sp>
        <p:nvSpPr>
          <p:cNvPr id="14" name="Text 11"/>
          <p:cNvSpPr/>
          <p:nvPr/>
        </p:nvSpPr>
        <p:spPr>
          <a:xfrm>
            <a:off x="1371600" y="365760"/>
            <a:ext cx="2743200" cy="274320"/>
          </a:xfrm>
          <a:prstGeom prst="rect">
            <a:avLst/>
          </a:prstGeom>
          <a:noFill/>
          <a:ln/>
        </p:spPr>
        <p:txBody>
          <a:bodyPr wrap="square" lIns="0" tIns="0" rIns="0" bIns="0" rtlCol="0" anchor="ctr"/>
          <a:lstStyle/>
          <a:p>
            <a:pPr indent="0" marL="0">
              <a:buNone/>
            </a:pPr>
            <a:r>
              <a:rPr lang="en-US" sz="1200" b="1" spc="200" kern="0" dirty="0">
                <a:solidFill>
                  <a:srgbClr val="028090"/>
                </a:solidFill>
                <a:latin typeface="Calibri" pitchFamily="34" charset="0"/>
                <a:ea typeface="Calibri" pitchFamily="34" charset="-122"/>
                <a:cs typeface="Calibri" pitchFamily="34" charset="-120"/>
              </a:rPr>
              <a:t>Step 1 of 5</a:t>
            </a:r>
            <a:endParaRPr lang="en-US" sz="1200" dirty="0"/>
          </a:p>
        </p:txBody>
      </p:sp>
      <p:sp>
        <p:nvSpPr>
          <p:cNvPr id="15" name="Text 12"/>
          <p:cNvSpPr/>
          <p:nvPr/>
        </p:nvSpPr>
        <p:spPr>
          <a:xfrm>
            <a:off x="1371600" y="621792"/>
            <a:ext cx="5212080" cy="502920"/>
          </a:xfrm>
          <a:prstGeom prst="rect">
            <a:avLst/>
          </a:prstGeom>
          <a:noFill/>
          <a:ln/>
        </p:spPr>
        <p:txBody>
          <a:bodyPr wrap="square" lIns="0" tIns="0" rIns="0" bIns="0" rtlCol="0" anchor="ctr"/>
          <a:lstStyle/>
          <a:p>
            <a:pPr indent="0" marL="0">
              <a:buNone/>
            </a:pPr>
            <a:r>
              <a:rPr lang="en-US" sz="2800" b="1" dirty="0">
                <a:solidFill>
                  <a:srgbClr val="1F2933"/>
                </a:solidFill>
                <a:latin typeface="Cambria" pitchFamily="34" charset="0"/>
                <a:ea typeface="Cambria" pitchFamily="34" charset="-122"/>
                <a:cs typeface="Cambria" pitchFamily="34" charset="-120"/>
              </a:rPr>
              <a:t>Capture the data</a:t>
            </a:r>
            <a:endParaRPr lang="en-US" sz="2800" dirty="0"/>
          </a:p>
        </p:txBody>
      </p:sp>
      <p:sp>
        <p:nvSpPr>
          <p:cNvPr id="16" name="Text 13"/>
          <p:cNvSpPr/>
          <p:nvPr/>
        </p:nvSpPr>
        <p:spPr>
          <a:xfrm>
            <a:off x="548640" y="1371600"/>
            <a:ext cx="3017520" cy="274320"/>
          </a:xfrm>
          <a:prstGeom prst="rect">
            <a:avLst/>
          </a:prstGeom>
          <a:noFill/>
          <a:ln/>
        </p:spPr>
        <p:txBody>
          <a:bodyPr wrap="square" lIns="0" tIns="0" rIns="0" bIns="0" rtlCol="0" anchor="ctr"/>
          <a:lstStyle/>
          <a:p>
            <a:pPr indent="0" marL="0">
              <a:buNone/>
            </a:pPr>
            <a:r>
              <a:rPr lang="en-US" sz="1100" b="1" spc="200" kern="0" dirty="0">
                <a:solidFill>
                  <a:srgbClr val="028090"/>
                </a:solidFill>
                <a:latin typeface="Calibri" pitchFamily="34" charset="0"/>
                <a:ea typeface="Calibri" pitchFamily="34" charset="-122"/>
                <a:cs typeface="Calibri" pitchFamily="34" charset="-120"/>
              </a:rPr>
              <a:t>WHAT YOU DO</a:t>
            </a:r>
            <a:endParaRPr lang="en-US" sz="1100" dirty="0"/>
          </a:p>
        </p:txBody>
      </p:sp>
      <p:sp>
        <p:nvSpPr>
          <p:cNvPr id="17" name="Text 14"/>
          <p:cNvSpPr/>
          <p:nvPr/>
        </p:nvSpPr>
        <p:spPr>
          <a:xfrm>
            <a:off x="548640" y="1691640"/>
            <a:ext cx="3017520" cy="1920240"/>
          </a:xfrm>
          <a:prstGeom prst="rect">
            <a:avLst/>
          </a:prstGeom>
          <a:noFill/>
          <a:ln/>
        </p:spPr>
        <p:txBody>
          <a:bodyPr wrap="square" rtlCol="0" anchor="t"/>
          <a:lstStyle/>
          <a:p>
            <a:pPr indent="0" marL="0">
              <a:buNone/>
            </a:pPr>
            <a:r>
              <a:rPr lang="en-US" sz="1200" b="1" dirty="0">
                <a:solidFill>
                  <a:srgbClr val="028090"/>
                </a:solidFill>
                <a:latin typeface="Calibri" pitchFamily="34" charset="0"/>
                <a:ea typeface="Calibri" pitchFamily="34" charset="-122"/>
                <a:cs typeface="Calibri" pitchFamily="34" charset="-120"/>
              </a:rPr>
              <a:t>1.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Click the Xarelto row on the EHR page</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2.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Extension icon → “Capture from this page”</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3.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Review the pre-filled form — leave income empty</a:t>
            </a:r>
            <a:endParaRPr lang="en-US" sz="1200" dirty="0"/>
          </a:p>
        </p:txBody>
      </p:sp>
      <p:sp>
        <p:nvSpPr>
          <p:cNvPr id="18" name="Text 15"/>
          <p:cNvSpPr/>
          <p:nvPr/>
        </p:nvSpPr>
        <p:spPr>
          <a:xfrm>
            <a:off x="548640" y="3657600"/>
            <a:ext cx="2743200" cy="777240"/>
          </a:xfrm>
          <a:prstGeom prst="rect">
            <a:avLst/>
          </a:prstGeom>
          <a:noFill/>
          <a:ln/>
        </p:spPr>
        <p:txBody>
          <a:bodyPr wrap="square" lIns="0" tIns="0" rIns="0" bIns="0" rtlCol="0" anchor="ctr"/>
          <a:lstStyle/>
          <a:p>
            <a:pPr indent="0" marL="0">
              <a:buNone/>
            </a:pPr>
            <a:r>
              <a:rPr lang="en-US" sz="1250" i="1" dirty="0">
                <a:solidFill>
                  <a:srgbClr val="9A6700"/>
                </a:solidFill>
                <a:latin typeface="Calibri" pitchFamily="34" charset="0"/>
                <a:ea typeface="Calibri" pitchFamily="34" charset="-122"/>
                <a:cs typeface="Calibri" pitchFamily="34" charset="-120"/>
              </a:rPr>
              <a:t>“Nine fields, zero retyping — and nothing leaves the browser.”</a:t>
            </a:r>
            <a:endParaRPr lang="en-US" sz="1250" dirty="0"/>
          </a:p>
        </p:txBody>
      </p:sp>
      <p:sp>
        <p:nvSpPr>
          <p:cNvPr id="19" name="Shape 16"/>
          <p:cNvSpPr/>
          <p:nvPr/>
        </p:nvSpPr>
        <p:spPr>
          <a:xfrm>
            <a:off x="3712464" y="1289304"/>
            <a:ext cx="5056632" cy="3222117"/>
          </a:xfrm>
          <a:prstGeom prst="roundRect">
            <a:avLst>
              <a:gd name="adj" fmla="val 1703"/>
            </a:avLst>
          </a:prstGeom>
          <a:solidFill>
            <a:srgbClr val="FFFFFF"/>
          </a:solidFill>
          <a:ln w="12700">
            <a:solidFill>
              <a:srgbClr val="C9D6D6"/>
            </a:solidFill>
            <a:prstDash val="solid"/>
          </a:ln>
          <a:effectLst>
            <a:outerShdw sx="100000" sy="100000" kx="0" ky="0" algn="bl" rotWithShape="0" blurRad="101600" dist="25400" dir="2700000">
              <a:srgbClr val="000000">
                <a:alpha val="18000"/>
              </a:srgbClr>
            </a:outerShdw>
          </a:effectLst>
        </p:spPr>
      </p:sp>
      <p:pic>
        <p:nvPicPr>
          <p:cNvPr id="20" name="Image 1" descr="/private/tmp/claude-501/-Users-pengas-dev-crudder/9b26c297-cfcb-4b97-9f84-2601bf535245/scratchpad/shots/step1-intake.png">    </p:cNvPr>
          <p:cNvPicPr>
            <a:picLocks noChangeAspect="1"/>
          </p:cNvPicPr>
          <p:nvPr/>
        </p:nvPicPr>
        <p:blipFill>
          <a:blip r:embed="rId2"/>
          <a:stretch>
            <a:fillRect/>
          </a:stretch>
        </p:blipFill>
        <p:spPr>
          <a:xfrm>
            <a:off x="3794760" y="1371600"/>
            <a:ext cx="4892040" cy="3057525"/>
          </a:xfrm>
          <a:prstGeom prst="rect">
            <a:avLst/>
          </a:prstGeom>
        </p:spPr>
      </p:pic>
      <p:sp>
        <p:nvSpPr>
          <p:cNvPr id="21" name="Shape 17"/>
          <p:cNvSpPr/>
          <p:nvPr/>
        </p:nvSpPr>
        <p:spPr>
          <a:xfrm>
            <a:off x="7178040" y="2194560"/>
            <a:ext cx="1481328" cy="2121408"/>
          </a:xfrm>
          <a:prstGeom prst="roundRect">
            <a:avLst>
              <a:gd name="adj" fmla="val 3086"/>
            </a:avLst>
          </a:prstGeom>
          <a:solidFill>
            <a:srgbClr val="FFFFFF"/>
          </a:solidFill>
          <a:ln w="12700">
            <a:solidFill>
              <a:srgbClr val="C9D6D6"/>
            </a:solidFill>
            <a:prstDash val="solid"/>
          </a:ln>
          <a:effectLst>
            <a:outerShdw sx="100000" sy="100000" kx="0" ky="0" algn="bl" rotWithShape="0" blurRad="101600" dist="25400" dir="2700000">
              <a:srgbClr val="000000">
                <a:alpha val="18000"/>
              </a:srgbClr>
            </a:outerShdw>
          </a:effectLst>
        </p:spPr>
      </p:sp>
      <p:pic>
        <p:nvPicPr>
          <p:cNvPr id="22" name="Image 2" descr="/private/tmp/claude-501/-Users-pengas-dev-crudder/9b26c297-cfcb-4b97-9f84-2601bf535245/scratchpad/shots/popup.png">    </p:cNvPr>
          <p:cNvPicPr>
            <a:picLocks noChangeAspect="1"/>
          </p:cNvPicPr>
          <p:nvPr/>
        </p:nvPicPr>
        <p:blipFill>
          <a:blip r:embed="rId3"/>
          <a:stretch>
            <a:fillRect/>
          </a:stretch>
        </p:blipFill>
        <p:spPr>
          <a:xfrm>
            <a:off x="7232904" y="2249424"/>
            <a:ext cx="1371600" cy="2011680"/>
          </a:xfrm>
          <a:prstGeom prst="rect">
            <a:avLst/>
          </a:prstGeom>
        </p:spPr>
      </p:pic>
      <p:sp>
        <p:nvSpPr>
          <p:cNvPr id="23" name="Shape 18"/>
          <p:cNvSpPr/>
          <p:nvPr/>
        </p:nvSpPr>
        <p:spPr>
          <a:xfrm>
            <a:off x="548640" y="4590288"/>
            <a:ext cx="8046720" cy="411480"/>
          </a:xfrm>
          <a:prstGeom prst="roundRect">
            <a:avLst>
              <a:gd name="adj" fmla="val 48889"/>
            </a:avLst>
          </a:prstGeom>
          <a:solidFill>
            <a:srgbClr val="06364A"/>
          </a:solidFill>
          <a:ln/>
        </p:spPr>
      </p:sp>
      <p:sp>
        <p:nvSpPr>
          <p:cNvPr id="24" name="Text 19"/>
          <p:cNvSpPr/>
          <p:nvPr/>
        </p:nvSpPr>
        <p:spPr>
          <a:xfrm>
            <a:off x="822960" y="4590288"/>
            <a:ext cx="7498080" cy="41148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9 fields captured in one click — patient, DOB, state, plan, drug, dose, quantity, copay, pharmacy</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720840" y="384048"/>
            <a:ext cx="237744" cy="237744"/>
          </a:xfrm>
          <a:prstGeom prst="ellipse">
            <a:avLst/>
          </a:prstGeom>
          <a:solidFill>
            <a:srgbClr val="00A896"/>
          </a:solidFill>
          <a:ln/>
        </p:spPr>
      </p:sp>
      <p:sp>
        <p:nvSpPr>
          <p:cNvPr id="3" name="Text 1"/>
          <p:cNvSpPr/>
          <p:nvPr/>
        </p:nvSpPr>
        <p:spPr>
          <a:xfrm>
            <a:off x="6720840"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4" name="Shape 2"/>
          <p:cNvSpPr/>
          <p:nvPr/>
        </p:nvSpPr>
        <p:spPr>
          <a:xfrm>
            <a:off x="7104888" y="384048"/>
            <a:ext cx="237744" cy="237744"/>
          </a:xfrm>
          <a:prstGeom prst="ellipse">
            <a:avLst/>
          </a:prstGeom>
          <a:solidFill>
            <a:srgbClr val="028090"/>
          </a:solidFill>
          <a:ln/>
        </p:spPr>
      </p:sp>
      <p:sp>
        <p:nvSpPr>
          <p:cNvPr id="5" name="Text 3"/>
          <p:cNvSpPr/>
          <p:nvPr/>
        </p:nvSpPr>
        <p:spPr>
          <a:xfrm>
            <a:off x="7104888" y="373075"/>
            <a:ext cx="237744" cy="23774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6" name="Shape 4"/>
          <p:cNvSpPr/>
          <p:nvPr/>
        </p:nvSpPr>
        <p:spPr>
          <a:xfrm>
            <a:off x="7488936" y="384048"/>
            <a:ext cx="237744" cy="237744"/>
          </a:xfrm>
          <a:prstGeom prst="ellipse">
            <a:avLst/>
          </a:prstGeom>
          <a:solidFill>
            <a:srgbClr val="E4EDED"/>
          </a:solidFill>
          <a:ln/>
        </p:spPr>
      </p:sp>
      <p:sp>
        <p:nvSpPr>
          <p:cNvPr id="7" name="Text 5"/>
          <p:cNvSpPr/>
          <p:nvPr/>
        </p:nvSpPr>
        <p:spPr>
          <a:xfrm>
            <a:off x="7488936"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3</a:t>
            </a:r>
            <a:endParaRPr lang="en-US" sz="1100" dirty="0"/>
          </a:p>
        </p:txBody>
      </p:sp>
      <p:sp>
        <p:nvSpPr>
          <p:cNvPr id="8" name="Shape 6"/>
          <p:cNvSpPr/>
          <p:nvPr/>
        </p:nvSpPr>
        <p:spPr>
          <a:xfrm>
            <a:off x="7872984" y="384048"/>
            <a:ext cx="237744" cy="237744"/>
          </a:xfrm>
          <a:prstGeom prst="ellipse">
            <a:avLst/>
          </a:prstGeom>
          <a:solidFill>
            <a:srgbClr val="E4EDED"/>
          </a:solidFill>
          <a:ln/>
        </p:spPr>
      </p:sp>
      <p:sp>
        <p:nvSpPr>
          <p:cNvPr id="9" name="Text 7"/>
          <p:cNvSpPr/>
          <p:nvPr/>
        </p:nvSpPr>
        <p:spPr>
          <a:xfrm>
            <a:off x="7872984"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4</a:t>
            </a:r>
            <a:endParaRPr lang="en-US" sz="1100" dirty="0"/>
          </a:p>
        </p:txBody>
      </p:sp>
      <p:sp>
        <p:nvSpPr>
          <p:cNvPr id="10" name="Shape 8"/>
          <p:cNvSpPr/>
          <p:nvPr/>
        </p:nvSpPr>
        <p:spPr>
          <a:xfrm>
            <a:off x="8257032" y="384048"/>
            <a:ext cx="237744" cy="237744"/>
          </a:xfrm>
          <a:prstGeom prst="ellipse">
            <a:avLst/>
          </a:prstGeom>
          <a:solidFill>
            <a:srgbClr val="E4EDED"/>
          </a:solidFill>
          <a:ln/>
        </p:spPr>
      </p:sp>
      <p:sp>
        <p:nvSpPr>
          <p:cNvPr id="11" name="Text 9"/>
          <p:cNvSpPr/>
          <p:nvPr/>
        </p:nvSpPr>
        <p:spPr>
          <a:xfrm>
            <a:off x="8257032"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5</a:t>
            </a:r>
            <a:endParaRPr lang="en-US" sz="1100" dirty="0"/>
          </a:p>
        </p:txBody>
      </p:sp>
      <p:sp>
        <p:nvSpPr>
          <p:cNvPr id="12" name="Shape 10"/>
          <p:cNvSpPr/>
          <p:nvPr/>
        </p:nvSpPr>
        <p:spPr>
          <a:xfrm>
            <a:off x="548640" y="384048"/>
            <a:ext cx="658368" cy="658368"/>
          </a:xfrm>
          <a:prstGeom prst="ellipse">
            <a:avLst/>
          </a:prstGeom>
          <a:solidFill>
            <a:srgbClr val="028090"/>
          </a:solidFill>
          <a:ln/>
        </p:spPr>
      </p:sp>
      <p:pic>
        <p:nvPicPr>
          <p:cNvPr id="13" name="Image 0" descr="preencoded.png">    </p:cNvPr>
          <p:cNvPicPr>
            <a:picLocks noChangeAspect="1"/>
          </p:cNvPicPr>
          <p:nvPr/>
        </p:nvPicPr>
        <p:blipFill>
          <a:blip r:embed="rId1"/>
          <a:stretch>
            <a:fillRect/>
          </a:stretch>
        </p:blipFill>
        <p:spPr>
          <a:xfrm>
            <a:off x="713232" y="548640"/>
            <a:ext cx="329184" cy="329184"/>
          </a:xfrm>
          <a:prstGeom prst="rect">
            <a:avLst/>
          </a:prstGeom>
        </p:spPr>
      </p:pic>
      <p:sp>
        <p:nvSpPr>
          <p:cNvPr id="14" name="Text 11"/>
          <p:cNvSpPr/>
          <p:nvPr/>
        </p:nvSpPr>
        <p:spPr>
          <a:xfrm>
            <a:off x="1371600" y="365760"/>
            <a:ext cx="2743200" cy="274320"/>
          </a:xfrm>
          <a:prstGeom prst="rect">
            <a:avLst/>
          </a:prstGeom>
          <a:noFill/>
          <a:ln/>
        </p:spPr>
        <p:txBody>
          <a:bodyPr wrap="square" lIns="0" tIns="0" rIns="0" bIns="0" rtlCol="0" anchor="ctr"/>
          <a:lstStyle/>
          <a:p>
            <a:pPr indent="0" marL="0">
              <a:buNone/>
            </a:pPr>
            <a:r>
              <a:rPr lang="en-US" sz="1200" b="1" spc="200" kern="0" dirty="0">
                <a:solidFill>
                  <a:srgbClr val="028090"/>
                </a:solidFill>
                <a:latin typeface="Calibri" pitchFamily="34" charset="0"/>
                <a:ea typeface="Calibri" pitchFamily="34" charset="-122"/>
                <a:cs typeface="Calibri" pitchFamily="34" charset="-120"/>
              </a:rPr>
              <a:t>Step 2 of 5</a:t>
            </a:r>
            <a:endParaRPr lang="en-US" sz="1200" dirty="0"/>
          </a:p>
        </p:txBody>
      </p:sp>
      <p:sp>
        <p:nvSpPr>
          <p:cNvPr id="15" name="Text 12"/>
          <p:cNvSpPr/>
          <p:nvPr/>
        </p:nvSpPr>
        <p:spPr>
          <a:xfrm>
            <a:off x="1371600" y="621792"/>
            <a:ext cx="5212080" cy="502920"/>
          </a:xfrm>
          <a:prstGeom prst="rect">
            <a:avLst/>
          </a:prstGeom>
          <a:noFill/>
          <a:ln/>
        </p:spPr>
        <p:txBody>
          <a:bodyPr wrap="square" lIns="0" tIns="0" rIns="0" bIns="0" rtlCol="0" anchor="ctr"/>
          <a:lstStyle/>
          <a:p>
            <a:pPr indent="0" marL="0">
              <a:buNone/>
            </a:pPr>
            <a:r>
              <a:rPr lang="en-US" sz="2800" b="1" dirty="0">
                <a:solidFill>
                  <a:srgbClr val="1F2933"/>
                </a:solidFill>
                <a:latin typeface="Cambria" pitchFamily="34" charset="0"/>
                <a:ea typeface="Cambria" pitchFamily="34" charset="-122"/>
                <a:cs typeface="Cambria" pitchFamily="34" charset="-120"/>
              </a:rPr>
              <a:t>Data checklist</a:t>
            </a:r>
            <a:endParaRPr lang="en-US" sz="2800" dirty="0"/>
          </a:p>
        </p:txBody>
      </p:sp>
      <p:sp>
        <p:nvSpPr>
          <p:cNvPr id="16" name="Text 13"/>
          <p:cNvSpPr/>
          <p:nvPr/>
        </p:nvSpPr>
        <p:spPr>
          <a:xfrm>
            <a:off x="548640" y="1371600"/>
            <a:ext cx="3017520" cy="274320"/>
          </a:xfrm>
          <a:prstGeom prst="rect">
            <a:avLst/>
          </a:prstGeom>
          <a:noFill/>
          <a:ln/>
        </p:spPr>
        <p:txBody>
          <a:bodyPr wrap="square" lIns="0" tIns="0" rIns="0" bIns="0" rtlCol="0" anchor="ctr"/>
          <a:lstStyle/>
          <a:p>
            <a:pPr indent="0" marL="0">
              <a:buNone/>
            </a:pPr>
            <a:r>
              <a:rPr lang="en-US" sz="1100" b="1" spc="200" kern="0" dirty="0">
                <a:solidFill>
                  <a:srgbClr val="028090"/>
                </a:solidFill>
                <a:latin typeface="Calibri" pitchFamily="34" charset="0"/>
                <a:ea typeface="Calibri" pitchFamily="34" charset="-122"/>
                <a:cs typeface="Calibri" pitchFamily="34" charset="-120"/>
              </a:rPr>
              <a:t>WHAT YOU DO</a:t>
            </a:r>
            <a:endParaRPr lang="en-US" sz="1100" dirty="0"/>
          </a:p>
        </p:txBody>
      </p:sp>
      <p:sp>
        <p:nvSpPr>
          <p:cNvPr id="17" name="Text 14"/>
          <p:cNvSpPr/>
          <p:nvPr/>
        </p:nvSpPr>
        <p:spPr>
          <a:xfrm>
            <a:off x="548640" y="1691640"/>
            <a:ext cx="3017520" cy="1920240"/>
          </a:xfrm>
          <a:prstGeom prst="rect">
            <a:avLst/>
          </a:prstGeom>
          <a:noFill/>
          <a:ln/>
        </p:spPr>
        <p:txBody>
          <a:bodyPr wrap="square" rtlCol="0" anchor="t"/>
          <a:lstStyle/>
          <a:p>
            <a:pPr indent="0" marL="0">
              <a:buNone/>
            </a:pPr>
            <a:r>
              <a:rPr lang="en-US" sz="1200" b="1" dirty="0">
                <a:solidFill>
                  <a:srgbClr val="028090"/>
                </a:solidFill>
                <a:latin typeface="Calibri" pitchFamily="34" charset="0"/>
                <a:ea typeface="Calibri" pitchFamily="34" charset="-122"/>
                <a:cs typeface="Calibri" pitchFamily="34" charset="-120"/>
              </a:rPr>
              <a:t>1.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Show the required list — every row green</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2.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Point at the two red optional rows</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3.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Continue without income — on purpose</a:t>
            </a:r>
            <a:endParaRPr lang="en-US" sz="1200" dirty="0"/>
          </a:p>
        </p:txBody>
      </p:sp>
      <p:sp>
        <p:nvSpPr>
          <p:cNvPr id="18" name="Text 15"/>
          <p:cNvSpPr/>
          <p:nvPr/>
        </p:nvSpPr>
        <p:spPr>
          <a:xfrm>
            <a:off x="548640" y="3657600"/>
            <a:ext cx="2743200" cy="777240"/>
          </a:xfrm>
          <a:prstGeom prst="rect">
            <a:avLst/>
          </a:prstGeom>
          <a:noFill/>
          <a:ln/>
        </p:spPr>
        <p:txBody>
          <a:bodyPr wrap="square" lIns="0" tIns="0" rIns="0" bIns="0" rtlCol="0" anchor="ctr"/>
          <a:lstStyle/>
          <a:p>
            <a:pPr indent="0" marL="0">
              <a:buNone/>
            </a:pPr>
            <a:r>
              <a:rPr lang="en-US" sz="1250" i="1" dirty="0">
                <a:solidFill>
                  <a:srgbClr val="9A6700"/>
                </a:solidFill>
                <a:latin typeface="Calibri" pitchFamily="34" charset="0"/>
                <a:ea typeface="Calibri" pitchFamily="34" charset="-122"/>
                <a:cs typeface="Calibri" pitchFamily="34" charset="-120"/>
              </a:rPr>
              <a:t>“The tool says what it doesn't know instead of guessing.”</a:t>
            </a:r>
            <a:endParaRPr lang="en-US" sz="1250" dirty="0"/>
          </a:p>
        </p:txBody>
      </p:sp>
      <p:sp>
        <p:nvSpPr>
          <p:cNvPr id="19" name="Shape 16"/>
          <p:cNvSpPr/>
          <p:nvPr/>
        </p:nvSpPr>
        <p:spPr>
          <a:xfrm>
            <a:off x="3712464" y="1289304"/>
            <a:ext cx="5056632" cy="3222117"/>
          </a:xfrm>
          <a:prstGeom prst="roundRect">
            <a:avLst>
              <a:gd name="adj" fmla="val 1703"/>
            </a:avLst>
          </a:prstGeom>
          <a:solidFill>
            <a:srgbClr val="FFFFFF"/>
          </a:solidFill>
          <a:ln w="12700">
            <a:solidFill>
              <a:srgbClr val="C9D6D6"/>
            </a:solidFill>
            <a:prstDash val="solid"/>
          </a:ln>
          <a:effectLst>
            <a:outerShdw sx="100000" sy="100000" kx="0" ky="0" algn="bl" rotWithShape="0" blurRad="101600" dist="25400" dir="2700000">
              <a:srgbClr val="000000">
                <a:alpha val="18000"/>
              </a:srgbClr>
            </a:outerShdw>
          </a:effectLst>
        </p:spPr>
      </p:sp>
      <p:pic>
        <p:nvPicPr>
          <p:cNvPr id="20" name="Image 1" descr="/private/tmp/claude-501/-Users-pengas-dev-crudder/9b26c297-cfcb-4b97-9f84-2601bf535245/scratchpad/shots/step2-checklist.png">    </p:cNvPr>
          <p:cNvPicPr>
            <a:picLocks noChangeAspect="1"/>
          </p:cNvPicPr>
          <p:nvPr/>
        </p:nvPicPr>
        <p:blipFill>
          <a:blip r:embed="rId2"/>
          <a:stretch>
            <a:fillRect/>
          </a:stretch>
        </p:blipFill>
        <p:spPr>
          <a:xfrm>
            <a:off x="3794760" y="1371600"/>
            <a:ext cx="4892040" cy="3057525"/>
          </a:xfrm>
          <a:prstGeom prst="rect">
            <a:avLst/>
          </a:prstGeom>
        </p:spPr>
      </p:pic>
      <p:sp>
        <p:nvSpPr>
          <p:cNvPr id="21" name="Shape 17"/>
          <p:cNvSpPr/>
          <p:nvPr/>
        </p:nvSpPr>
        <p:spPr>
          <a:xfrm>
            <a:off x="548640" y="4590288"/>
            <a:ext cx="8046720" cy="411480"/>
          </a:xfrm>
          <a:prstGeom prst="roundRect">
            <a:avLst>
              <a:gd name="adj" fmla="val 48889"/>
            </a:avLst>
          </a:prstGeom>
          <a:solidFill>
            <a:srgbClr val="06364A"/>
          </a:solidFill>
          <a:ln/>
        </p:spPr>
      </p:sp>
      <p:sp>
        <p:nvSpPr>
          <p:cNvPr id="22" name="Text 18"/>
          <p:cNvSpPr/>
          <p:nvPr/>
        </p:nvSpPr>
        <p:spPr>
          <a:xfrm>
            <a:off x="822960" y="4590288"/>
            <a:ext cx="7498080" cy="41148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The checklist gates the flow — the Check button stays disabled until required data is complete</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720840" y="384048"/>
            <a:ext cx="237744" cy="237744"/>
          </a:xfrm>
          <a:prstGeom prst="ellipse">
            <a:avLst/>
          </a:prstGeom>
          <a:solidFill>
            <a:srgbClr val="00A896"/>
          </a:solidFill>
          <a:ln/>
        </p:spPr>
      </p:sp>
      <p:sp>
        <p:nvSpPr>
          <p:cNvPr id="3" name="Text 1"/>
          <p:cNvSpPr/>
          <p:nvPr/>
        </p:nvSpPr>
        <p:spPr>
          <a:xfrm>
            <a:off x="6720840"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4" name="Shape 2"/>
          <p:cNvSpPr/>
          <p:nvPr/>
        </p:nvSpPr>
        <p:spPr>
          <a:xfrm>
            <a:off x="7104888" y="384048"/>
            <a:ext cx="237744" cy="237744"/>
          </a:xfrm>
          <a:prstGeom prst="ellipse">
            <a:avLst/>
          </a:prstGeom>
          <a:solidFill>
            <a:srgbClr val="00A896"/>
          </a:solidFill>
          <a:ln/>
        </p:spPr>
      </p:sp>
      <p:sp>
        <p:nvSpPr>
          <p:cNvPr id="5" name="Text 3"/>
          <p:cNvSpPr/>
          <p:nvPr/>
        </p:nvSpPr>
        <p:spPr>
          <a:xfrm>
            <a:off x="7104888"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6" name="Shape 4"/>
          <p:cNvSpPr/>
          <p:nvPr/>
        </p:nvSpPr>
        <p:spPr>
          <a:xfrm>
            <a:off x="7488936" y="384048"/>
            <a:ext cx="237744" cy="237744"/>
          </a:xfrm>
          <a:prstGeom prst="ellipse">
            <a:avLst/>
          </a:prstGeom>
          <a:solidFill>
            <a:srgbClr val="028090"/>
          </a:solidFill>
          <a:ln/>
        </p:spPr>
      </p:sp>
      <p:sp>
        <p:nvSpPr>
          <p:cNvPr id="7" name="Text 5"/>
          <p:cNvSpPr/>
          <p:nvPr/>
        </p:nvSpPr>
        <p:spPr>
          <a:xfrm>
            <a:off x="7488936" y="373075"/>
            <a:ext cx="237744" cy="23774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8" name="Shape 6"/>
          <p:cNvSpPr/>
          <p:nvPr/>
        </p:nvSpPr>
        <p:spPr>
          <a:xfrm>
            <a:off x="7872984" y="384048"/>
            <a:ext cx="237744" cy="237744"/>
          </a:xfrm>
          <a:prstGeom prst="ellipse">
            <a:avLst/>
          </a:prstGeom>
          <a:solidFill>
            <a:srgbClr val="E4EDED"/>
          </a:solidFill>
          <a:ln/>
        </p:spPr>
      </p:sp>
      <p:sp>
        <p:nvSpPr>
          <p:cNvPr id="9" name="Text 7"/>
          <p:cNvSpPr/>
          <p:nvPr/>
        </p:nvSpPr>
        <p:spPr>
          <a:xfrm>
            <a:off x="7872984"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4</a:t>
            </a:r>
            <a:endParaRPr lang="en-US" sz="1100" dirty="0"/>
          </a:p>
        </p:txBody>
      </p:sp>
      <p:sp>
        <p:nvSpPr>
          <p:cNvPr id="10" name="Shape 8"/>
          <p:cNvSpPr/>
          <p:nvPr/>
        </p:nvSpPr>
        <p:spPr>
          <a:xfrm>
            <a:off x="8257032" y="384048"/>
            <a:ext cx="237744" cy="237744"/>
          </a:xfrm>
          <a:prstGeom prst="ellipse">
            <a:avLst/>
          </a:prstGeom>
          <a:solidFill>
            <a:srgbClr val="E4EDED"/>
          </a:solidFill>
          <a:ln/>
        </p:spPr>
      </p:sp>
      <p:sp>
        <p:nvSpPr>
          <p:cNvPr id="11" name="Text 9"/>
          <p:cNvSpPr/>
          <p:nvPr/>
        </p:nvSpPr>
        <p:spPr>
          <a:xfrm>
            <a:off x="8257032"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5</a:t>
            </a:r>
            <a:endParaRPr lang="en-US" sz="1100" dirty="0"/>
          </a:p>
        </p:txBody>
      </p:sp>
      <p:sp>
        <p:nvSpPr>
          <p:cNvPr id="12" name="Shape 10"/>
          <p:cNvSpPr/>
          <p:nvPr/>
        </p:nvSpPr>
        <p:spPr>
          <a:xfrm>
            <a:off x="548640" y="384048"/>
            <a:ext cx="658368" cy="658368"/>
          </a:xfrm>
          <a:prstGeom prst="ellipse">
            <a:avLst/>
          </a:prstGeom>
          <a:solidFill>
            <a:srgbClr val="028090"/>
          </a:solidFill>
          <a:ln/>
        </p:spPr>
      </p:sp>
      <p:pic>
        <p:nvPicPr>
          <p:cNvPr id="13" name="Image 0" descr="preencoded.png">    </p:cNvPr>
          <p:cNvPicPr>
            <a:picLocks noChangeAspect="1"/>
          </p:cNvPicPr>
          <p:nvPr/>
        </p:nvPicPr>
        <p:blipFill>
          <a:blip r:embed="rId1"/>
          <a:stretch>
            <a:fillRect/>
          </a:stretch>
        </p:blipFill>
        <p:spPr>
          <a:xfrm>
            <a:off x="713232" y="548640"/>
            <a:ext cx="329184" cy="329184"/>
          </a:xfrm>
          <a:prstGeom prst="rect">
            <a:avLst/>
          </a:prstGeom>
        </p:spPr>
      </p:pic>
      <p:sp>
        <p:nvSpPr>
          <p:cNvPr id="14" name="Text 11"/>
          <p:cNvSpPr/>
          <p:nvPr/>
        </p:nvSpPr>
        <p:spPr>
          <a:xfrm>
            <a:off x="1371600" y="365760"/>
            <a:ext cx="2743200" cy="274320"/>
          </a:xfrm>
          <a:prstGeom prst="rect">
            <a:avLst/>
          </a:prstGeom>
          <a:noFill/>
          <a:ln/>
        </p:spPr>
        <p:txBody>
          <a:bodyPr wrap="square" lIns="0" tIns="0" rIns="0" bIns="0" rtlCol="0" anchor="ctr"/>
          <a:lstStyle/>
          <a:p>
            <a:pPr indent="0" marL="0">
              <a:buNone/>
            </a:pPr>
            <a:r>
              <a:rPr lang="en-US" sz="1200" b="1" spc="200" kern="0" dirty="0">
                <a:solidFill>
                  <a:srgbClr val="028090"/>
                </a:solidFill>
                <a:latin typeface="Calibri" pitchFamily="34" charset="0"/>
                <a:ea typeface="Calibri" pitchFamily="34" charset="-122"/>
                <a:cs typeface="Calibri" pitchFamily="34" charset="-120"/>
              </a:rPr>
              <a:t>Step 3 of 5</a:t>
            </a:r>
            <a:endParaRPr lang="en-US" sz="1200" dirty="0"/>
          </a:p>
        </p:txBody>
      </p:sp>
      <p:sp>
        <p:nvSpPr>
          <p:cNvPr id="15" name="Text 12"/>
          <p:cNvSpPr/>
          <p:nvPr/>
        </p:nvSpPr>
        <p:spPr>
          <a:xfrm>
            <a:off x="1371600" y="621792"/>
            <a:ext cx="5212080" cy="502920"/>
          </a:xfrm>
          <a:prstGeom prst="rect">
            <a:avLst/>
          </a:prstGeom>
          <a:noFill/>
          <a:ln/>
        </p:spPr>
        <p:txBody>
          <a:bodyPr wrap="square" lIns="0" tIns="0" rIns="0" bIns="0" rtlCol="0" anchor="ctr"/>
          <a:lstStyle/>
          <a:p>
            <a:pPr indent="0" marL="0">
              <a:buNone/>
            </a:pPr>
            <a:r>
              <a:rPr lang="en-US" sz="2800" b="1" dirty="0">
                <a:solidFill>
                  <a:srgbClr val="1F2933"/>
                </a:solidFill>
                <a:latin typeface="Cambria" pitchFamily="34" charset="0"/>
                <a:ea typeface="Cambria" pitchFamily="34" charset="-122"/>
                <a:cs typeface="Cambria" pitchFamily="34" charset="-120"/>
              </a:rPr>
              <a:t>Eligibility check — twice</a:t>
            </a:r>
            <a:endParaRPr lang="en-US" sz="2800" dirty="0"/>
          </a:p>
        </p:txBody>
      </p:sp>
      <p:sp>
        <p:nvSpPr>
          <p:cNvPr id="16" name="Text 13"/>
          <p:cNvSpPr/>
          <p:nvPr/>
        </p:nvSpPr>
        <p:spPr>
          <a:xfrm>
            <a:off x="548640" y="1371600"/>
            <a:ext cx="3017520" cy="274320"/>
          </a:xfrm>
          <a:prstGeom prst="rect">
            <a:avLst/>
          </a:prstGeom>
          <a:noFill/>
          <a:ln/>
        </p:spPr>
        <p:txBody>
          <a:bodyPr wrap="square" lIns="0" tIns="0" rIns="0" bIns="0" rtlCol="0" anchor="ctr"/>
          <a:lstStyle/>
          <a:p>
            <a:pPr indent="0" marL="0">
              <a:buNone/>
            </a:pPr>
            <a:r>
              <a:rPr lang="en-US" sz="1100" b="1" spc="200" kern="0" dirty="0">
                <a:solidFill>
                  <a:srgbClr val="028090"/>
                </a:solidFill>
                <a:latin typeface="Calibri" pitchFamily="34" charset="0"/>
                <a:ea typeface="Calibri" pitchFamily="34" charset="-122"/>
                <a:cs typeface="Calibri" pitchFamily="34" charset="-120"/>
              </a:rPr>
              <a:t>WHAT YOU DO</a:t>
            </a:r>
            <a:endParaRPr lang="en-US" sz="1100" dirty="0"/>
          </a:p>
        </p:txBody>
      </p:sp>
      <p:sp>
        <p:nvSpPr>
          <p:cNvPr id="17" name="Text 14"/>
          <p:cNvSpPr/>
          <p:nvPr/>
        </p:nvSpPr>
        <p:spPr>
          <a:xfrm>
            <a:off x="548640" y="1691640"/>
            <a:ext cx="3017520" cy="1920240"/>
          </a:xfrm>
          <a:prstGeom prst="rect">
            <a:avLst/>
          </a:prstGeom>
          <a:noFill/>
          <a:ln/>
        </p:spPr>
        <p:txBody>
          <a:bodyPr wrap="square" rtlCol="0" anchor="t"/>
          <a:lstStyle/>
          <a:p>
            <a:pPr indent="0" marL="0">
              <a:buNone/>
            </a:pPr>
            <a:r>
              <a:rPr lang="en-US" sz="1200" b="1" dirty="0">
                <a:solidFill>
                  <a:srgbClr val="028090"/>
                </a:solidFill>
                <a:latin typeface="Calibri" pitchFamily="34" charset="0"/>
                <a:ea typeface="Calibri" pitchFamily="34" charset="-122"/>
                <a:cs typeface="Calibri" pitchFamily="34" charset="-120"/>
              </a:rPr>
              <a:t>1.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Scroll ranked results — read one “why” line aloud</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2.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Extra Help &amp; PACE say “needs more info” — not “no”</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3.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THE UNLOCK: add income $22k in Step 1, re-run — two programs flip to eligible</a:t>
            </a:r>
            <a:endParaRPr lang="en-US" sz="1200" dirty="0"/>
          </a:p>
        </p:txBody>
      </p:sp>
      <p:sp>
        <p:nvSpPr>
          <p:cNvPr id="18" name="Text 15"/>
          <p:cNvSpPr/>
          <p:nvPr/>
        </p:nvSpPr>
        <p:spPr>
          <a:xfrm>
            <a:off x="548640" y="3657600"/>
            <a:ext cx="2743200" cy="777240"/>
          </a:xfrm>
          <a:prstGeom prst="rect">
            <a:avLst/>
          </a:prstGeom>
          <a:noFill/>
          <a:ln/>
        </p:spPr>
        <p:txBody>
          <a:bodyPr wrap="square" lIns="0" tIns="0" rIns="0" bIns="0" rtlCol="0" anchor="ctr"/>
          <a:lstStyle/>
          <a:p>
            <a:pPr indent="0" marL="0">
              <a:buNone/>
            </a:pPr>
            <a:r>
              <a:rPr lang="en-US" sz="1250" i="1" dirty="0">
                <a:solidFill>
                  <a:srgbClr val="9A6700"/>
                </a:solidFill>
                <a:latin typeface="Calibri" pitchFamily="34" charset="0"/>
                <a:ea typeface="Calibri" pitchFamily="34" charset="-122"/>
                <a:cs typeface="Calibri" pitchFamily="34" charset="-120"/>
              </a:rPr>
              <a:t>“Only Medicare-safe options — manufacturer copay cards are illegal here.”</a:t>
            </a:r>
            <a:endParaRPr lang="en-US" sz="1250" dirty="0"/>
          </a:p>
        </p:txBody>
      </p:sp>
      <p:sp>
        <p:nvSpPr>
          <p:cNvPr id="19" name="Shape 16"/>
          <p:cNvSpPr/>
          <p:nvPr/>
        </p:nvSpPr>
        <p:spPr>
          <a:xfrm>
            <a:off x="3712464" y="1289304"/>
            <a:ext cx="5056632" cy="3222117"/>
          </a:xfrm>
          <a:prstGeom prst="roundRect">
            <a:avLst>
              <a:gd name="adj" fmla="val 1703"/>
            </a:avLst>
          </a:prstGeom>
          <a:solidFill>
            <a:srgbClr val="FFFFFF"/>
          </a:solidFill>
          <a:ln w="12700">
            <a:solidFill>
              <a:srgbClr val="C9D6D6"/>
            </a:solidFill>
            <a:prstDash val="solid"/>
          </a:ln>
          <a:effectLst>
            <a:outerShdw sx="100000" sy="100000" kx="0" ky="0" algn="bl" rotWithShape="0" blurRad="101600" dist="25400" dir="2700000">
              <a:srgbClr val="000000">
                <a:alpha val="18000"/>
              </a:srgbClr>
            </a:outerShdw>
          </a:effectLst>
        </p:spPr>
      </p:sp>
      <p:pic>
        <p:nvPicPr>
          <p:cNvPr id="20" name="Image 1" descr="/private/tmp/claude-501/-Users-pengas-dev-crudder/9b26c297-cfcb-4b97-9f84-2601bf535245/scratchpad/shots/step3-results-first.png">    </p:cNvPr>
          <p:cNvPicPr>
            <a:picLocks noChangeAspect="1"/>
          </p:cNvPicPr>
          <p:nvPr/>
        </p:nvPicPr>
        <p:blipFill>
          <a:blip r:embed="rId2"/>
          <a:stretch>
            <a:fillRect/>
          </a:stretch>
        </p:blipFill>
        <p:spPr>
          <a:xfrm>
            <a:off x="3794760" y="1371600"/>
            <a:ext cx="4892040" cy="3057525"/>
          </a:xfrm>
          <a:prstGeom prst="rect">
            <a:avLst/>
          </a:prstGeom>
        </p:spPr>
      </p:pic>
      <p:sp>
        <p:nvSpPr>
          <p:cNvPr id="21" name="Shape 17"/>
          <p:cNvSpPr/>
          <p:nvPr/>
        </p:nvSpPr>
        <p:spPr>
          <a:xfrm>
            <a:off x="548640" y="4590288"/>
            <a:ext cx="8046720" cy="411480"/>
          </a:xfrm>
          <a:prstGeom prst="roundRect">
            <a:avLst>
              <a:gd name="adj" fmla="val 48889"/>
            </a:avLst>
          </a:prstGeom>
          <a:solidFill>
            <a:srgbClr val="028090"/>
          </a:solidFill>
          <a:ln/>
        </p:spPr>
      </p:sp>
      <p:sp>
        <p:nvSpPr>
          <p:cNvPr id="22" name="Text 18"/>
          <p:cNvSpPr/>
          <p:nvPr/>
        </p:nvSpPr>
        <p:spPr>
          <a:xfrm>
            <a:off x="822960" y="4590288"/>
            <a:ext cx="7498080" cy="41148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First pass: 3 eligible, 2 need info  →  after one income question: 5 potentially eligible options</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720840" y="384048"/>
            <a:ext cx="237744" cy="237744"/>
          </a:xfrm>
          <a:prstGeom prst="ellipse">
            <a:avLst/>
          </a:prstGeom>
          <a:solidFill>
            <a:srgbClr val="00A896"/>
          </a:solidFill>
          <a:ln/>
        </p:spPr>
      </p:sp>
      <p:sp>
        <p:nvSpPr>
          <p:cNvPr id="3" name="Text 1"/>
          <p:cNvSpPr/>
          <p:nvPr/>
        </p:nvSpPr>
        <p:spPr>
          <a:xfrm>
            <a:off x="6720840"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4" name="Shape 2"/>
          <p:cNvSpPr/>
          <p:nvPr/>
        </p:nvSpPr>
        <p:spPr>
          <a:xfrm>
            <a:off x="7104888" y="384048"/>
            <a:ext cx="237744" cy="237744"/>
          </a:xfrm>
          <a:prstGeom prst="ellipse">
            <a:avLst/>
          </a:prstGeom>
          <a:solidFill>
            <a:srgbClr val="00A896"/>
          </a:solidFill>
          <a:ln/>
        </p:spPr>
      </p:sp>
      <p:sp>
        <p:nvSpPr>
          <p:cNvPr id="5" name="Text 3"/>
          <p:cNvSpPr/>
          <p:nvPr/>
        </p:nvSpPr>
        <p:spPr>
          <a:xfrm>
            <a:off x="7104888"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6" name="Shape 4"/>
          <p:cNvSpPr/>
          <p:nvPr/>
        </p:nvSpPr>
        <p:spPr>
          <a:xfrm>
            <a:off x="7488936" y="384048"/>
            <a:ext cx="237744" cy="237744"/>
          </a:xfrm>
          <a:prstGeom prst="ellipse">
            <a:avLst/>
          </a:prstGeom>
          <a:solidFill>
            <a:srgbClr val="00A896"/>
          </a:solidFill>
          <a:ln/>
        </p:spPr>
      </p:sp>
      <p:sp>
        <p:nvSpPr>
          <p:cNvPr id="7" name="Text 5"/>
          <p:cNvSpPr/>
          <p:nvPr/>
        </p:nvSpPr>
        <p:spPr>
          <a:xfrm>
            <a:off x="7488936"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8" name="Shape 6"/>
          <p:cNvSpPr/>
          <p:nvPr/>
        </p:nvSpPr>
        <p:spPr>
          <a:xfrm>
            <a:off x="7872984" y="384048"/>
            <a:ext cx="237744" cy="237744"/>
          </a:xfrm>
          <a:prstGeom prst="ellipse">
            <a:avLst/>
          </a:prstGeom>
          <a:solidFill>
            <a:srgbClr val="028090"/>
          </a:solidFill>
          <a:ln/>
        </p:spPr>
      </p:sp>
      <p:sp>
        <p:nvSpPr>
          <p:cNvPr id="9" name="Text 7"/>
          <p:cNvSpPr/>
          <p:nvPr/>
        </p:nvSpPr>
        <p:spPr>
          <a:xfrm>
            <a:off x="7872984" y="373075"/>
            <a:ext cx="237744" cy="23774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10" name="Shape 8"/>
          <p:cNvSpPr/>
          <p:nvPr/>
        </p:nvSpPr>
        <p:spPr>
          <a:xfrm>
            <a:off x="8257032" y="384048"/>
            <a:ext cx="237744" cy="237744"/>
          </a:xfrm>
          <a:prstGeom prst="ellipse">
            <a:avLst/>
          </a:prstGeom>
          <a:solidFill>
            <a:srgbClr val="E4EDED"/>
          </a:solidFill>
          <a:ln/>
        </p:spPr>
      </p:sp>
      <p:sp>
        <p:nvSpPr>
          <p:cNvPr id="11" name="Text 9"/>
          <p:cNvSpPr/>
          <p:nvPr/>
        </p:nvSpPr>
        <p:spPr>
          <a:xfrm>
            <a:off x="8257032" y="373075"/>
            <a:ext cx="237744" cy="237744"/>
          </a:xfrm>
          <a:prstGeom prst="rect">
            <a:avLst/>
          </a:prstGeom>
          <a:noFill/>
          <a:ln/>
        </p:spPr>
        <p:txBody>
          <a:bodyPr wrap="square" lIns="0" tIns="0" rIns="0" bIns="0" rtlCol="0" anchor="ctr"/>
          <a:lstStyle/>
          <a:p>
            <a:pPr algn="ctr" indent="0" marL="0">
              <a:buNone/>
            </a:pPr>
            <a:r>
              <a:rPr lang="en-US" sz="1100" b="1" dirty="0">
                <a:solidFill>
                  <a:srgbClr val="5B6B7B"/>
                </a:solidFill>
                <a:latin typeface="Calibri" pitchFamily="34" charset="0"/>
                <a:ea typeface="Calibri" pitchFamily="34" charset="-122"/>
                <a:cs typeface="Calibri" pitchFamily="34" charset="-120"/>
              </a:rPr>
              <a:t>5</a:t>
            </a:r>
            <a:endParaRPr lang="en-US" sz="1100" dirty="0"/>
          </a:p>
        </p:txBody>
      </p:sp>
      <p:sp>
        <p:nvSpPr>
          <p:cNvPr id="12" name="Shape 10"/>
          <p:cNvSpPr/>
          <p:nvPr/>
        </p:nvSpPr>
        <p:spPr>
          <a:xfrm>
            <a:off x="548640" y="384048"/>
            <a:ext cx="658368" cy="658368"/>
          </a:xfrm>
          <a:prstGeom prst="ellipse">
            <a:avLst/>
          </a:prstGeom>
          <a:solidFill>
            <a:srgbClr val="028090"/>
          </a:solidFill>
          <a:ln/>
        </p:spPr>
      </p:sp>
      <p:pic>
        <p:nvPicPr>
          <p:cNvPr id="13" name="Image 0" descr="preencoded.png">    </p:cNvPr>
          <p:cNvPicPr>
            <a:picLocks noChangeAspect="1"/>
          </p:cNvPicPr>
          <p:nvPr/>
        </p:nvPicPr>
        <p:blipFill>
          <a:blip r:embed="rId1"/>
          <a:stretch>
            <a:fillRect/>
          </a:stretch>
        </p:blipFill>
        <p:spPr>
          <a:xfrm>
            <a:off x="713232" y="548640"/>
            <a:ext cx="329184" cy="329184"/>
          </a:xfrm>
          <a:prstGeom prst="rect">
            <a:avLst/>
          </a:prstGeom>
        </p:spPr>
      </p:pic>
      <p:sp>
        <p:nvSpPr>
          <p:cNvPr id="14" name="Text 11"/>
          <p:cNvSpPr/>
          <p:nvPr/>
        </p:nvSpPr>
        <p:spPr>
          <a:xfrm>
            <a:off x="1371600" y="365760"/>
            <a:ext cx="2743200" cy="274320"/>
          </a:xfrm>
          <a:prstGeom prst="rect">
            <a:avLst/>
          </a:prstGeom>
          <a:noFill/>
          <a:ln/>
        </p:spPr>
        <p:txBody>
          <a:bodyPr wrap="square" lIns="0" tIns="0" rIns="0" bIns="0" rtlCol="0" anchor="ctr"/>
          <a:lstStyle/>
          <a:p>
            <a:pPr indent="0" marL="0">
              <a:buNone/>
            </a:pPr>
            <a:r>
              <a:rPr lang="en-US" sz="1200" b="1" spc="200" kern="0" dirty="0">
                <a:solidFill>
                  <a:srgbClr val="028090"/>
                </a:solidFill>
                <a:latin typeface="Calibri" pitchFamily="34" charset="0"/>
                <a:ea typeface="Calibri" pitchFamily="34" charset="-122"/>
                <a:cs typeface="Calibri" pitchFamily="34" charset="-120"/>
              </a:rPr>
              <a:t>Step 4 of 5</a:t>
            </a:r>
            <a:endParaRPr lang="en-US" sz="1200" dirty="0"/>
          </a:p>
        </p:txBody>
      </p:sp>
      <p:sp>
        <p:nvSpPr>
          <p:cNvPr id="15" name="Text 12"/>
          <p:cNvSpPr/>
          <p:nvPr/>
        </p:nvSpPr>
        <p:spPr>
          <a:xfrm>
            <a:off x="1371600" y="621792"/>
            <a:ext cx="5212080" cy="502920"/>
          </a:xfrm>
          <a:prstGeom prst="rect">
            <a:avLst/>
          </a:prstGeom>
          <a:noFill/>
          <a:ln/>
        </p:spPr>
        <p:txBody>
          <a:bodyPr wrap="square" lIns="0" tIns="0" rIns="0" bIns="0" rtlCol="0" anchor="ctr"/>
          <a:lstStyle/>
          <a:p>
            <a:pPr indent="0" marL="0">
              <a:buNone/>
            </a:pPr>
            <a:r>
              <a:rPr lang="en-US" sz="2800" b="1" dirty="0">
                <a:solidFill>
                  <a:srgbClr val="1F2933"/>
                </a:solidFill>
                <a:latin typeface="Cambria" pitchFamily="34" charset="0"/>
                <a:ea typeface="Cambria" pitchFamily="34" charset="-122"/>
                <a:cs typeface="Cambria" pitchFamily="34" charset="-120"/>
              </a:rPr>
              <a:t>Recommendation</a:t>
            </a:r>
            <a:endParaRPr lang="en-US" sz="2800" dirty="0"/>
          </a:p>
        </p:txBody>
      </p:sp>
      <p:sp>
        <p:nvSpPr>
          <p:cNvPr id="16" name="Text 13"/>
          <p:cNvSpPr/>
          <p:nvPr/>
        </p:nvSpPr>
        <p:spPr>
          <a:xfrm>
            <a:off x="548640" y="1371600"/>
            <a:ext cx="3017520" cy="274320"/>
          </a:xfrm>
          <a:prstGeom prst="rect">
            <a:avLst/>
          </a:prstGeom>
          <a:noFill/>
          <a:ln/>
        </p:spPr>
        <p:txBody>
          <a:bodyPr wrap="square" lIns="0" tIns="0" rIns="0" bIns="0" rtlCol="0" anchor="ctr"/>
          <a:lstStyle/>
          <a:p>
            <a:pPr indent="0" marL="0">
              <a:buNone/>
            </a:pPr>
            <a:r>
              <a:rPr lang="en-US" sz="1100" b="1" spc="200" kern="0" dirty="0">
                <a:solidFill>
                  <a:srgbClr val="028090"/>
                </a:solidFill>
                <a:latin typeface="Calibri" pitchFamily="34" charset="0"/>
                <a:ea typeface="Calibri" pitchFamily="34" charset="-122"/>
                <a:cs typeface="Calibri" pitchFamily="34" charset="-120"/>
              </a:rPr>
              <a:t>WHAT YOU DO</a:t>
            </a:r>
            <a:endParaRPr lang="en-US" sz="1100" dirty="0"/>
          </a:p>
        </p:txBody>
      </p:sp>
      <p:sp>
        <p:nvSpPr>
          <p:cNvPr id="17" name="Text 14"/>
          <p:cNvSpPr/>
          <p:nvPr/>
        </p:nvSpPr>
        <p:spPr>
          <a:xfrm>
            <a:off x="548640" y="1691640"/>
            <a:ext cx="3017520" cy="1920240"/>
          </a:xfrm>
          <a:prstGeom prst="rect">
            <a:avLst/>
          </a:prstGeom>
          <a:noFill/>
          <a:ln/>
        </p:spPr>
        <p:txBody>
          <a:bodyPr wrap="square" rtlCol="0" anchor="t"/>
          <a:lstStyle/>
          <a:p>
            <a:pPr indent="0" marL="0">
              <a:buNone/>
            </a:pPr>
            <a:r>
              <a:rPr lang="en-US" sz="1200" b="1" dirty="0">
                <a:solidFill>
                  <a:srgbClr val="028090"/>
                </a:solidFill>
                <a:latin typeface="Calibri" pitchFamily="34" charset="0"/>
                <a:ea typeface="Calibri" pitchFamily="34" charset="-122"/>
                <a:cs typeface="Calibri" pitchFamily="34" charset="-120"/>
              </a:rPr>
              <a:t>1.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Walk the top option's numbered next steps</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2.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Point at forms needed + “patient action required”</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3.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Combined savings is labeled an upper bound</a:t>
            </a:r>
            <a:endParaRPr lang="en-US" sz="1200" dirty="0"/>
          </a:p>
        </p:txBody>
      </p:sp>
      <p:sp>
        <p:nvSpPr>
          <p:cNvPr id="18" name="Text 15"/>
          <p:cNvSpPr/>
          <p:nvPr/>
        </p:nvSpPr>
        <p:spPr>
          <a:xfrm>
            <a:off x="548640" y="3657600"/>
            <a:ext cx="2743200" cy="777240"/>
          </a:xfrm>
          <a:prstGeom prst="rect">
            <a:avLst/>
          </a:prstGeom>
          <a:noFill/>
          <a:ln/>
        </p:spPr>
        <p:txBody>
          <a:bodyPr wrap="square" lIns="0" tIns="0" rIns="0" bIns="0" rtlCol="0" anchor="ctr"/>
          <a:lstStyle/>
          <a:p>
            <a:pPr indent="0" marL="0">
              <a:buNone/>
            </a:pPr>
            <a:r>
              <a:rPr lang="en-US" sz="1250" i="1" dirty="0">
                <a:solidFill>
                  <a:srgbClr val="9A6700"/>
                </a:solidFill>
                <a:latin typeface="Calibri" pitchFamily="34" charset="0"/>
                <a:ea typeface="Calibri" pitchFamily="34" charset="-122"/>
                <a:cs typeface="Calibri" pitchFamily="34" charset="-120"/>
              </a:rPr>
              <a:t>“Step four turns results into a plan.”</a:t>
            </a:r>
            <a:endParaRPr lang="en-US" sz="1250" dirty="0"/>
          </a:p>
        </p:txBody>
      </p:sp>
      <p:sp>
        <p:nvSpPr>
          <p:cNvPr id="19" name="Shape 16"/>
          <p:cNvSpPr/>
          <p:nvPr/>
        </p:nvSpPr>
        <p:spPr>
          <a:xfrm>
            <a:off x="3712464" y="1289304"/>
            <a:ext cx="5056632" cy="3222117"/>
          </a:xfrm>
          <a:prstGeom prst="roundRect">
            <a:avLst>
              <a:gd name="adj" fmla="val 1703"/>
            </a:avLst>
          </a:prstGeom>
          <a:solidFill>
            <a:srgbClr val="FFFFFF"/>
          </a:solidFill>
          <a:ln w="12700">
            <a:solidFill>
              <a:srgbClr val="C9D6D6"/>
            </a:solidFill>
            <a:prstDash val="solid"/>
          </a:ln>
          <a:effectLst>
            <a:outerShdw sx="100000" sy="100000" kx="0" ky="0" algn="bl" rotWithShape="0" blurRad="101600" dist="25400" dir="2700000">
              <a:srgbClr val="000000">
                <a:alpha val="18000"/>
              </a:srgbClr>
            </a:outerShdw>
          </a:effectLst>
        </p:spPr>
      </p:sp>
      <p:pic>
        <p:nvPicPr>
          <p:cNvPr id="20" name="Image 1" descr="/private/tmp/claude-501/-Users-pengas-dev-crudder/9b26c297-cfcb-4b97-9f84-2601bf535245/scratchpad/shots/step4-recommendation.png">    </p:cNvPr>
          <p:cNvPicPr>
            <a:picLocks noChangeAspect="1"/>
          </p:cNvPicPr>
          <p:nvPr/>
        </p:nvPicPr>
        <p:blipFill>
          <a:blip r:embed="rId2"/>
          <a:stretch>
            <a:fillRect/>
          </a:stretch>
        </p:blipFill>
        <p:spPr>
          <a:xfrm>
            <a:off x="3794760" y="1371600"/>
            <a:ext cx="4892040" cy="3057525"/>
          </a:xfrm>
          <a:prstGeom prst="rect">
            <a:avLst/>
          </a:prstGeom>
        </p:spPr>
      </p:pic>
      <p:sp>
        <p:nvSpPr>
          <p:cNvPr id="21" name="Shape 17"/>
          <p:cNvSpPr/>
          <p:nvPr/>
        </p:nvSpPr>
        <p:spPr>
          <a:xfrm>
            <a:off x="548640" y="4590288"/>
            <a:ext cx="8046720" cy="411480"/>
          </a:xfrm>
          <a:prstGeom prst="roundRect">
            <a:avLst>
              <a:gd name="adj" fmla="val 48889"/>
            </a:avLst>
          </a:prstGeom>
          <a:solidFill>
            <a:srgbClr val="06364A"/>
          </a:solidFill>
          <a:ln/>
        </p:spPr>
      </p:sp>
      <p:sp>
        <p:nvSpPr>
          <p:cNvPr id="22" name="Text 18"/>
          <p:cNvSpPr/>
          <p:nvPr/>
        </p:nvSpPr>
        <p:spPr>
          <a:xfrm>
            <a:off x="822960" y="4590288"/>
            <a:ext cx="7498080" cy="41148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From an $88.40 copay to a ranked action plan — top option saves ≈ $79 per fill, pending verification</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720840" y="384048"/>
            <a:ext cx="237744" cy="237744"/>
          </a:xfrm>
          <a:prstGeom prst="ellipse">
            <a:avLst/>
          </a:prstGeom>
          <a:solidFill>
            <a:srgbClr val="00A896"/>
          </a:solidFill>
          <a:ln/>
        </p:spPr>
      </p:sp>
      <p:sp>
        <p:nvSpPr>
          <p:cNvPr id="3" name="Text 1"/>
          <p:cNvSpPr/>
          <p:nvPr/>
        </p:nvSpPr>
        <p:spPr>
          <a:xfrm>
            <a:off x="6720840"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4" name="Shape 2"/>
          <p:cNvSpPr/>
          <p:nvPr/>
        </p:nvSpPr>
        <p:spPr>
          <a:xfrm>
            <a:off x="7104888" y="384048"/>
            <a:ext cx="237744" cy="237744"/>
          </a:xfrm>
          <a:prstGeom prst="ellipse">
            <a:avLst/>
          </a:prstGeom>
          <a:solidFill>
            <a:srgbClr val="00A896"/>
          </a:solidFill>
          <a:ln/>
        </p:spPr>
      </p:sp>
      <p:sp>
        <p:nvSpPr>
          <p:cNvPr id="5" name="Text 3"/>
          <p:cNvSpPr/>
          <p:nvPr/>
        </p:nvSpPr>
        <p:spPr>
          <a:xfrm>
            <a:off x="7104888"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6" name="Shape 4"/>
          <p:cNvSpPr/>
          <p:nvPr/>
        </p:nvSpPr>
        <p:spPr>
          <a:xfrm>
            <a:off x="7488936" y="384048"/>
            <a:ext cx="237744" cy="237744"/>
          </a:xfrm>
          <a:prstGeom prst="ellipse">
            <a:avLst/>
          </a:prstGeom>
          <a:solidFill>
            <a:srgbClr val="00A896"/>
          </a:solidFill>
          <a:ln/>
        </p:spPr>
      </p:sp>
      <p:sp>
        <p:nvSpPr>
          <p:cNvPr id="7" name="Text 5"/>
          <p:cNvSpPr/>
          <p:nvPr/>
        </p:nvSpPr>
        <p:spPr>
          <a:xfrm>
            <a:off x="7488936"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8" name="Shape 6"/>
          <p:cNvSpPr/>
          <p:nvPr/>
        </p:nvSpPr>
        <p:spPr>
          <a:xfrm>
            <a:off x="7872984" y="384048"/>
            <a:ext cx="237744" cy="237744"/>
          </a:xfrm>
          <a:prstGeom prst="ellipse">
            <a:avLst/>
          </a:prstGeom>
          <a:solidFill>
            <a:srgbClr val="00A896"/>
          </a:solidFill>
          <a:ln/>
        </p:spPr>
      </p:sp>
      <p:sp>
        <p:nvSpPr>
          <p:cNvPr id="9" name="Text 7"/>
          <p:cNvSpPr/>
          <p:nvPr/>
        </p:nvSpPr>
        <p:spPr>
          <a:xfrm>
            <a:off x="7872984" y="373075"/>
            <a:ext cx="237744" cy="237744"/>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a:t>
            </a:r>
            <a:endParaRPr lang="en-US" sz="1000" dirty="0"/>
          </a:p>
        </p:txBody>
      </p:sp>
      <p:sp>
        <p:nvSpPr>
          <p:cNvPr id="10" name="Shape 8"/>
          <p:cNvSpPr/>
          <p:nvPr/>
        </p:nvSpPr>
        <p:spPr>
          <a:xfrm>
            <a:off x="8257032" y="384048"/>
            <a:ext cx="237744" cy="237744"/>
          </a:xfrm>
          <a:prstGeom prst="ellipse">
            <a:avLst/>
          </a:prstGeom>
          <a:solidFill>
            <a:srgbClr val="028090"/>
          </a:solidFill>
          <a:ln/>
        </p:spPr>
      </p:sp>
      <p:sp>
        <p:nvSpPr>
          <p:cNvPr id="11" name="Text 9"/>
          <p:cNvSpPr/>
          <p:nvPr/>
        </p:nvSpPr>
        <p:spPr>
          <a:xfrm>
            <a:off x="8257032" y="373075"/>
            <a:ext cx="237744" cy="237744"/>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12" name="Shape 10"/>
          <p:cNvSpPr/>
          <p:nvPr/>
        </p:nvSpPr>
        <p:spPr>
          <a:xfrm>
            <a:off x="548640" y="384048"/>
            <a:ext cx="658368" cy="658368"/>
          </a:xfrm>
          <a:prstGeom prst="ellipse">
            <a:avLst/>
          </a:prstGeom>
          <a:solidFill>
            <a:srgbClr val="028090"/>
          </a:solidFill>
          <a:ln/>
        </p:spPr>
      </p:sp>
      <p:pic>
        <p:nvPicPr>
          <p:cNvPr id="13" name="Image 0" descr="preencoded.png">    </p:cNvPr>
          <p:cNvPicPr>
            <a:picLocks noChangeAspect="1"/>
          </p:cNvPicPr>
          <p:nvPr/>
        </p:nvPicPr>
        <p:blipFill>
          <a:blip r:embed="rId1"/>
          <a:stretch>
            <a:fillRect/>
          </a:stretch>
        </p:blipFill>
        <p:spPr>
          <a:xfrm>
            <a:off x="713232" y="548640"/>
            <a:ext cx="329184" cy="329184"/>
          </a:xfrm>
          <a:prstGeom prst="rect">
            <a:avLst/>
          </a:prstGeom>
        </p:spPr>
      </p:pic>
      <p:sp>
        <p:nvSpPr>
          <p:cNvPr id="14" name="Text 11"/>
          <p:cNvSpPr/>
          <p:nvPr/>
        </p:nvSpPr>
        <p:spPr>
          <a:xfrm>
            <a:off x="1371600" y="365760"/>
            <a:ext cx="2743200" cy="274320"/>
          </a:xfrm>
          <a:prstGeom prst="rect">
            <a:avLst/>
          </a:prstGeom>
          <a:noFill/>
          <a:ln/>
        </p:spPr>
        <p:txBody>
          <a:bodyPr wrap="square" lIns="0" tIns="0" rIns="0" bIns="0" rtlCol="0" anchor="ctr"/>
          <a:lstStyle/>
          <a:p>
            <a:pPr indent="0" marL="0">
              <a:buNone/>
            </a:pPr>
            <a:r>
              <a:rPr lang="en-US" sz="1200" b="1" spc="200" kern="0" dirty="0">
                <a:solidFill>
                  <a:srgbClr val="028090"/>
                </a:solidFill>
                <a:latin typeface="Calibri" pitchFamily="34" charset="0"/>
                <a:ea typeface="Calibri" pitchFamily="34" charset="-122"/>
                <a:cs typeface="Calibri" pitchFamily="34" charset="-120"/>
              </a:rPr>
              <a:t>Step 5 of 5</a:t>
            </a:r>
            <a:endParaRPr lang="en-US" sz="1200" dirty="0"/>
          </a:p>
        </p:txBody>
      </p:sp>
      <p:sp>
        <p:nvSpPr>
          <p:cNvPr id="15" name="Text 12"/>
          <p:cNvSpPr/>
          <p:nvPr/>
        </p:nvSpPr>
        <p:spPr>
          <a:xfrm>
            <a:off x="1371600" y="621792"/>
            <a:ext cx="5212080" cy="502920"/>
          </a:xfrm>
          <a:prstGeom prst="rect">
            <a:avLst/>
          </a:prstGeom>
          <a:noFill/>
          <a:ln/>
        </p:spPr>
        <p:txBody>
          <a:bodyPr wrap="square" lIns="0" tIns="0" rIns="0" bIns="0" rtlCol="0" anchor="ctr"/>
          <a:lstStyle/>
          <a:p>
            <a:pPr indent="0" marL="0">
              <a:buNone/>
            </a:pPr>
            <a:r>
              <a:rPr lang="en-US" sz="2800" b="1" dirty="0">
                <a:solidFill>
                  <a:srgbClr val="1F2933"/>
                </a:solidFill>
                <a:latin typeface="Cambria" pitchFamily="34" charset="0"/>
                <a:ea typeface="Cambria" pitchFamily="34" charset="-122"/>
                <a:cs typeface="Cambria" pitchFamily="34" charset="-120"/>
              </a:rPr>
              <a:t>Share documents</a:t>
            </a:r>
            <a:endParaRPr lang="en-US" sz="2800" dirty="0"/>
          </a:p>
        </p:txBody>
      </p:sp>
      <p:sp>
        <p:nvSpPr>
          <p:cNvPr id="16" name="Text 13"/>
          <p:cNvSpPr/>
          <p:nvPr/>
        </p:nvSpPr>
        <p:spPr>
          <a:xfrm>
            <a:off x="548640" y="1371600"/>
            <a:ext cx="3017520" cy="274320"/>
          </a:xfrm>
          <a:prstGeom prst="rect">
            <a:avLst/>
          </a:prstGeom>
          <a:noFill/>
          <a:ln/>
        </p:spPr>
        <p:txBody>
          <a:bodyPr wrap="square" lIns="0" tIns="0" rIns="0" bIns="0" rtlCol="0" anchor="ctr"/>
          <a:lstStyle/>
          <a:p>
            <a:pPr indent="0" marL="0">
              <a:buNone/>
            </a:pPr>
            <a:r>
              <a:rPr lang="en-US" sz="1100" b="1" spc="200" kern="0" dirty="0">
                <a:solidFill>
                  <a:srgbClr val="028090"/>
                </a:solidFill>
                <a:latin typeface="Calibri" pitchFamily="34" charset="0"/>
                <a:ea typeface="Calibri" pitchFamily="34" charset="-122"/>
                <a:cs typeface="Calibri" pitchFamily="34" charset="-120"/>
              </a:rPr>
              <a:t>WHAT YOU DO</a:t>
            </a:r>
            <a:endParaRPr lang="en-US" sz="1100" dirty="0"/>
          </a:p>
        </p:txBody>
      </p:sp>
      <p:sp>
        <p:nvSpPr>
          <p:cNvPr id="17" name="Text 14"/>
          <p:cNvSpPr/>
          <p:nvPr/>
        </p:nvSpPr>
        <p:spPr>
          <a:xfrm>
            <a:off x="548640" y="1691640"/>
            <a:ext cx="3017520" cy="1920240"/>
          </a:xfrm>
          <a:prstGeom prst="rect">
            <a:avLst/>
          </a:prstGeom>
          <a:noFill/>
          <a:ln/>
        </p:spPr>
        <p:txBody>
          <a:bodyPr wrap="square" rtlCol="0" anchor="t"/>
          <a:lstStyle/>
          <a:p>
            <a:pPr indent="0" marL="0">
              <a:buNone/>
            </a:pPr>
            <a:r>
              <a:rPr lang="en-US" sz="1200" b="1" dirty="0">
                <a:solidFill>
                  <a:srgbClr val="028090"/>
                </a:solidFill>
                <a:latin typeface="Calibri" pitchFamily="34" charset="0"/>
                <a:ea typeface="Calibri" pitchFamily="34" charset="-122"/>
                <a:cs typeface="Calibri" pitchFamily="34" charset="-120"/>
              </a:rPr>
              <a:t>1.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Flip the tabs: patient / provider / pharmacy</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2.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Copy one document to the clipboard</a:t>
            </a:r>
            <a:endParaRPr lang="en-US" sz="1200" dirty="0"/>
          </a:p>
          <a:p>
            <a:pPr indent="0" marL="0">
              <a:buNone/>
            </a:pPr>
            <a:r>
              <a:rPr lang="en-US" sz="1200" b="1" dirty="0">
                <a:solidFill>
                  <a:srgbClr val="028090"/>
                </a:solidFill>
                <a:latin typeface="Calibri" pitchFamily="34" charset="0"/>
                <a:ea typeface="Calibri" pitchFamily="34" charset="-122"/>
                <a:cs typeface="Calibri" pitchFamily="34" charset="-120"/>
              </a:rPr>
              <a:t>3.  </a:t>
            </a:r>
            <a:pPr indent="0" marL="0">
              <a:spcAft>
                <a:spcPts val="900"/>
              </a:spcAft>
              <a:buNone/>
            </a:pPr>
            <a:r>
              <a:rPr lang="en-US" sz="1200" dirty="0">
                <a:solidFill>
                  <a:srgbClr val="1F2933"/>
                </a:solidFill>
                <a:latin typeface="Calibri" pitchFamily="34" charset="0"/>
                <a:ea typeface="Calibri" pitchFamily="34" charset="-122"/>
                <a:cs typeface="Calibri" pitchFamily="34" charset="-120"/>
              </a:rPr>
              <a:t>Back to dashboard — the case is saved</a:t>
            </a:r>
            <a:endParaRPr lang="en-US" sz="1200" dirty="0"/>
          </a:p>
        </p:txBody>
      </p:sp>
      <p:sp>
        <p:nvSpPr>
          <p:cNvPr id="18" name="Text 15"/>
          <p:cNvSpPr/>
          <p:nvPr/>
        </p:nvSpPr>
        <p:spPr>
          <a:xfrm>
            <a:off x="548640" y="3657600"/>
            <a:ext cx="2743200" cy="777240"/>
          </a:xfrm>
          <a:prstGeom prst="rect">
            <a:avLst/>
          </a:prstGeom>
          <a:noFill/>
          <a:ln/>
        </p:spPr>
        <p:txBody>
          <a:bodyPr wrap="square" lIns="0" tIns="0" rIns="0" bIns="0" rtlCol="0" anchor="ctr"/>
          <a:lstStyle/>
          <a:p>
            <a:pPr indent="0" marL="0">
              <a:buNone/>
            </a:pPr>
            <a:r>
              <a:rPr lang="en-US" sz="1250" i="1" dirty="0">
                <a:solidFill>
                  <a:srgbClr val="9A6700"/>
                </a:solidFill>
                <a:latin typeface="Calibri" pitchFamily="34" charset="0"/>
                <a:ea typeface="Calibri" pitchFamily="34" charset="-122"/>
                <a:cs typeface="Calibri" pitchFamily="34" charset="-120"/>
              </a:rPr>
              <a:t>“The pharmacy note says it outright: dispense as written.”</a:t>
            </a:r>
            <a:endParaRPr lang="en-US" sz="1250" dirty="0"/>
          </a:p>
        </p:txBody>
      </p:sp>
      <p:sp>
        <p:nvSpPr>
          <p:cNvPr id="19" name="Shape 16"/>
          <p:cNvSpPr/>
          <p:nvPr/>
        </p:nvSpPr>
        <p:spPr>
          <a:xfrm>
            <a:off x="3712464" y="1289304"/>
            <a:ext cx="5056632" cy="3222117"/>
          </a:xfrm>
          <a:prstGeom prst="roundRect">
            <a:avLst>
              <a:gd name="adj" fmla="val 1703"/>
            </a:avLst>
          </a:prstGeom>
          <a:solidFill>
            <a:srgbClr val="FFFFFF"/>
          </a:solidFill>
          <a:ln w="12700">
            <a:solidFill>
              <a:srgbClr val="C9D6D6"/>
            </a:solidFill>
            <a:prstDash val="solid"/>
          </a:ln>
          <a:effectLst>
            <a:outerShdw sx="100000" sy="100000" kx="0" ky="0" algn="bl" rotWithShape="0" blurRad="101600" dist="25400" dir="2700000">
              <a:srgbClr val="000000">
                <a:alpha val="18000"/>
              </a:srgbClr>
            </a:outerShdw>
          </a:effectLst>
        </p:spPr>
      </p:sp>
      <p:pic>
        <p:nvPicPr>
          <p:cNvPr id="20" name="Image 1" descr="/private/tmp/claude-501/-Users-pengas-dev-crudder/9b26c297-cfcb-4b97-9f84-2601bf535245/scratchpad/shots/step5-share.png">    </p:cNvPr>
          <p:cNvPicPr>
            <a:picLocks noChangeAspect="1"/>
          </p:cNvPicPr>
          <p:nvPr/>
        </p:nvPicPr>
        <p:blipFill>
          <a:blip r:embed="rId2"/>
          <a:stretch>
            <a:fillRect/>
          </a:stretch>
        </p:blipFill>
        <p:spPr>
          <a:xfrm>
            <a:off x="3794760" y="1371600"/>
            <a:ext cx="4892040" cy="3057525"/>
          </a:xfrm>
          <a:prstGeom prst="rect">
            <a:avLst/>
          </a:prstGeom>
        </p:spPr>
      </p:pic>
      <p:sp>
        <p:nvSpPr>
          <p:cNvPr id="21" name="Shape 17"/>
          <p:cNvSpPr/>
          <p:nvPr/>
        </p:nvSpPr>
        <p:spPr>
          <a:xfrm>
            <a:off x="548640" y="4590288"/>
            <a:ext cx="8046720" cy="411480"/>
          </a:xfrm>
          <a:prstGeom prst="roundRect">
            <a:avLst>
              <a:gd name="adj" fmla="val 48889"/>
            </a:avLst>
          </a:prstGeom>
          <a:solidFill>
            <a:srgbClr val="06364A"/>
          </a:solidFill>
          <a:ln/>
        </p:spPr>
      </p:sp>
      <p:sp>
        <p:nvSpPr>
          <p:cNvPr id="22" name="Text 18"/>
          <p:cNvSpPr/>
          <p:nvPr/>
        </p:nvSpPr>
        <p:spPr>
          <a:xfrm>
            <a:off x="822960" y="4590288"/>
            <a:ext cx="7498080" cy="411480"/>
          </a:xfrm>
          <a:prstGeom prst="rect">
            <a:avLst/>
          </a:prstGeom>
          <a:noFill/>
          <a:ln/>
        </p:spPr>
        <p:txBody>
          <a:bodyPr wrap="square" lIns="0" tIns="0" rIns="0" bIns="0" rtlCol="0" anchor="ctr"/>
          <a:lstStyle/>
          <a:p>
            <a:pPr indent="0" marL="0">
              <a:buNone/>
            </a:pPr>
            <a:r>
              <a:rPr lang="en-US" sz="1200" b="1" dirty="0">
                <a:solidFill>
                  <a:srgbClr val="FFFFFF"/>
                </a:solidFill>
                <a:latin typeface="Calibri" pitchFamily="34" charset="0"/>
                <a:ea typeface="Calibri" pitchFamily="34" charset="-122"/>
                <a:cs typeface="Calibri" pitchFamily="34" charset="-120"/>
              </a:rPr>
              <a:t>Three generated documents, one case record saved locally — ready for follow-up review</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 Walkthrough — Medicare Rx Affordability Navigator</dc:title>
  <dc:subject>PptxGenJS Presentation</dc:subject>
  <dc:creator>Medicare Rx Affordability Navigator</dc:creator>
  <cp:lastModifiedBy>Medicare Rx Affordability Navigator</cp:lastModifiedBy>
  <cp:revision>1</cp:revision>
  <dcterms:created xsi:type="dcterms:W3CDTF">2026-07-10T14:29:50Z</dcterms:created>
  <dcterms:modified xsi:type="dcterms:W3CDTF">2026-07-10T14:29:50Z</dcterms:modified>
</cp:coreProperties>
</file>